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53" r:id="rId3"/>
    <p:sldMasterId id="2147483663" r:id="rId4"/>
    <p:sldMasterId id="2147483669" r:id="rId5"/>
    <p:sldMasterId id="2147483674" r:id="rId6"/>
  </p:sldMasterIdLst>
  <p:notesMasterIdLst>
    <p:notesMasterId r:id="rId32"/>
  </p:notesMasterIdLst>
  <p:sldIdLst>
    <p:sldId id="343" r:id="rId7"/>
    <p:sldId id="339" r:id="rId8"/>
    <p:sldId id="417" r:id="rId9"/>
    <p:sldId id="465" r:id="rId10"/>
    <p:sldId id="399" r:id="rId11"/>
    <p:sldId id="415" r:id="rId12"/>
    <p:sldId id="462" r:id="rId13"/>
    <p:sldId id="444" r:id="rId14"/>
    <p:sldId id="408" r:id="rId15"/>
    <p:sldId id="447" r:id="rId16"/>
    <p:sldId id="448" r:id="rId17"/>
    <p:sldId id="449" r:id="rId18"/>
    <p:sldId id="431" r:id="rId19"/>
    <p:sldId id="450" r:id="rId20"/>
    <p:sldId id="452" r:id="rId21"/>
    <p:sldId id="453" r:id="rId22"/>
    <p:sldId id="454" r:id="rId23"/>
    <p:sldId id="455" r:id="rId24"/>
    <p:sldId id="461" r:id="rId25"/>
    <p:sldId id="458" r:id="rId26"/>
    <p:sldId id="459" r:id="rId27"/>
    <p:sldId id="460" r:id="rId28"/>
    <p:sldId id="370" r:id="rId29"/>
    <p:sldId id="373" r:id="rId30"/>
    <p:sldId id="46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Leatham" initials="KL" lastIdx="1" clrIdx="0">
    <p:extLst/>
  </p:cmAuthor>
  <p:cmAuthor id="2" name="Keith Leatham" initials="KL [2]" lastIdx="1" clrIdx="1">
    <p:extLst/>
  </p:cmAuthor>
  <p:cmAuthor id="3" name="Keith Leatham" initials="KL [3]" lastIdx="1" clrIdx="2">
    <p:extLst/>
  </p:cmAuthor>
  <p:cmAuthor id="4" name="Keith Leatham" initials="KL [4]" lastIdx="1" clrIdx="3">
    <p:extLst/>
  </p:cmAuthor>
  <p:cmAuthor id="5" name="Shari Stockero" initials="ss" lastIdx="5" clrIdx="4">
    <p:extLst/>
  </p:cmAuthor>
  <p:cmAuthor id="6" name="Shari Stockero" initials="ss [2]" lastIdx="1" clrIdx="5">
    <p:extLst/>
  </p:cmAuthor>
  <p:cmAuthor id="7" name="Shari Stockero" initials="ss [3]" lastIdx="1" clrIdx="6">
    <p:extLst/>
  </p:cmAuthor>
  <p:cmAuthor id="8" name="Shari Stockero" initials="ss [4]" lastIdx="1" clrIdx="7">
    <p:extLst/>
  </p:cmAuthor>
  <p:cmAuthor id="9" name="Shari Stockero" initials="ss [5]" lastIdx="1" clrIdx="8">
    <p:extLst/>
  </p:cmAuthor>
  <p:cmAuthor id="10" name="Shari Stockero" initials="ss [6]" lastIdx="1" clrIdx="9">
    <p:extLst/>
  </p:cmAuthor>
  <p:cmAuthor id="11" name="Shari Stockero" initials="ss [7]" lastIdx="1" clrIdx="10">
    <p:extLst/>
  </p:cmAuthor>
  <p:cmAuthor id="12" name="Shari Stockero" initials="ss [8]" lastIdx="1" clrIdx="11">
    <p:extLst/>
  </p:cmAuthor>
  <p:cmAuthor id="13" name="Laura Van Zoest" initials="LVZ" lastIdx="2" clrIdx="12">
    <p:extLst/>
  </p:cmAuthor>
  <p:cmAuthor id="14" name="Laura Van Zoest" initials="LVZ [2]" lastIdx="1" clrIdx="13">
    <p:extLst/>
  </p:cmAuthor>
  <p:cmAuthor id="15" name="Laura Van Zoest" initials="LVZ [3]" lastIdx="1" clrIdx="14">
    <p:extLst/>
  </p:cmAuthor>
  <p:cmAuthor id="16" name="Laura Van Zoest" initials="LVZ [4]" lastIdx="1" clrIdx="15">
    <p:extLst/>
  </p:cmAuthor>
  <p:cmAuthor id="17" name="Laura Van Zoest" initials="LVZ [5]" lastIdx="1" clrIdx="16">
    <p:extLst/>
  </p:cmAuthor>
  <p:cmAuthor id="18" name="Laura Van Zoest" initials="LVZ [6]" lastIdx="1" clrIdx="17">
    <p:extLst/>
  </p:cmAuthor>
  <p:cmAuthor id="19" name="Laura Van Zoest" initials="LVZ [7]" lastIdx="1" clrIdx="18">
    <p:extLst/>
  </p:cmAuthor>
  <p:cmAuthor id="20" name="Laura Van Zoest" initials="LVZ [8]" lastIdx="1" clrIdx="19">
    <p:extLst/>
  </p:cmAuthor>
  <p:cmAuthor id="21" name="Laura Van Zoest" initials="LVZ [9]" lastIdx="1" clrIdx="2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9217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0"/>
    <p:restoredTop sz="76831" autoAdjust="0"/>
  </p:normalViewPr>
  <p:slideViewPr>
    <p:cSldViewPr snapToGrid="0" snapToObjects="1">
      <p:cViewPr varScale="1">
        <p:scale>
          <a:sx n="95" d="100"/>
          <a:sy n="95" d="100"/>
        </p:scale>
        <p:origin x="86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BABE2-7AC3-DD4A-9846-E71529C015AD}" type="datetimeFigureOut">
              <a:rPr kumimoji="1" lang="ja-JP" altLang="en-US" smtClean="0"/>
              <a:t>2019/7/7</a:t>
            </a:fld>
            <a:endParaRPr kumimoji="1"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77803-A730-5241-A65D-42917B1CB6DB}" type="slidenum">
              <a:rPr kumimoji="1" lang="ja-JP" altLang="en-US" smtClean="0"/>
              <a:t>‹#›</a:t>
            </a:fld>
            <a:endParaRPr kumimoji="1" lang="ja-JP" altLang="en-US"/>
          </a:p>
        </p:txBody>
      </p:sp>
    </p:spTree>
    <p:extLst>
      <p:ext uri="{BB962C8B-B14F-4D97-AF65-F5344CB8AC3E}">
        <p14:creationId xmlns:p14="http://schemas.microsoft.com/office/powerpoint/2010/main" val="335561778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83D4B3BA-E1CB-6748-A846-9D16C8AA6C8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161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About 70% of the teacher responses to MOSTs used either the student’s specific actions (coded as explicit) or referred to the student’s actions using pronouns or other referents (coded as implicit).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10</a:t>
            </a:fld>
            <a:endParaRPr kumimoji="1" lang="ja-JP" altLang="en-US"/>
          </a:p>
        </p:txBody>
      </p:sp>
    </p:spTree>
    <p:extLst>
      <p:ext uri="{BB962C8B-B14F-4D97-AF65-F5344CB8AC3E}">
        <p14:creationId xmlns:p14="http://schemas.microsoft.com/office/powerpoint/2010/main" val="15525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In the Recognition-Student Idea category, about two thirds of the teachers’ initial responses were coded as core to the student mathematics of the MOST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11</a:t>
            </a:fld>
            <a:endParaRPr kumimoji="1" lang="ja-JP" altLang="en-US"/>
          </a:p>
        </p:txBody>
      </p:sp>
    </p:spTree>
    <p:extLst>
      <p:ext uri="{BB962C8B-B14F-4D97-AF65-F5344CB8AC3E}">
        <p14:creationId xmlns:p14="http://schemas.microsoft.com/office/powerpoint/2010/main" val="278063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It is worth noting that about 82% (95 out of 115) of teacher responses to MOSTs that were coded as </a:t>
            </a:r>
            <a:r>
              <a:rPr kumimoji="1" lang="en-AU" sz="1200" i="1" kern="1200" dirty="0">
                <a:solidFill>
                  <a:schemeClr val="tx1"/>
                </a:solidFill>
                <a:effectLst/>
                <a:latin typeface="+mn-lt"/>
                <a:ea typeface="+mn-ea"/>
                <a:cs typeface="+mn-cs"/>
              </a:rPr>
              <a:t>Explicit</a:t>
            </a:r>
            <a:r>
              <a:rPr kumimoji="1" lang="en-AU" sz="1200" kern="1200" dirty="0">
                <a:solidFill>
                  <a:schemeClr val="tx1"/>
                </a:solidFill>
                <a:effectLst/>
                <a:latin typeface="+mn-lt"/>
                <a:ea typeface="+mn-ea"/>
                <a:cs typeface="+mn-cs"/>
              </a:rPr>
              <a:t> for Recognition-Student Action were also coded </a:t>
            </a:r>
            <a:r>
              <a:rPr kumimoji="1" lang="en-AU" sz="1200" i="1" kern="1200" dirty="0">
                <a:solidFill>
                  <a:schemeClr val="tx1"/>
                </a:solidFill>
                <a:effectLst/>
                <a:latin typeface="+mn-lt"/>
                <a:ea typeface="+mn-ea"/>
                <a:cs typeface="+mn-cs"/>
              </a:rPr>
              <a:t>Core</a:t>
            </a:r>
            <a:r>
              <a:rPr kumimoji="1" lang="en-AU" sz="1200" kern="1200" dirty="0">
                <a:solidFill>
                  <a:schemeClr val="tx1"/>
                </a:solidFill>
                <a:effectLst/>
                <a:latin typeface="+mn-lt"/>
                <a:ea typeface="+mn-ea"/>
                <a:cs typeface="+mn-cs"/>
              </a:rPr>
              <a:t> for Recognition-Student Idea. </a:t>
            </a:r>
          </a:p>
          <a:p>
            <a:endParaRPr kumimoji="1" lang="en-AU" sz="1200" kern="1200" dirty="0">
              <a:solidFill>
                <a:schemeClr val="tx1"/>
              </a:solidFill>
              <a:effectLst/>
              <a:latin typeface="+mn-lt"/>
              <a:ea typeface="+mn-ea"/>
              <a:cs typeface="+mn-cs"/>
            </a:endParaRPr>
          </a:p>
          <a:p>
            <a:r>
              <a:rPr kumimoji="1" lang="en-AU" sz="1200" kern="1200" dirty="0">
                <a:solidFill>
                  <a:schemeClr val="tx1"/>
                </a:solidFill>
                <a:effectLst/>
                <a:latin typeface="+mn-lt"/>
                <a:ea typeface="+mn-ea"/>
                <a:cs typeface="+mn-cs"/>
              </a:rPr>
              <a:t>This is 38% of all responses in the data.</a:t>
            </a:r>
          </a:p>
          <a:p>
            <a:endParaRPr kumimoji="1" lang="en-AU" sz="1200" kern="1200" dirty="0">
              <a:solidFill>
                <a:schemeClr val="tx1"/>
              </a:solidFill>
              <a:effectLst/>
              <a:latin typeface="+mn-lt"/>
              <a:ea typeface="+mn-ea"/>
              <a:cs typeface="+mn-cs"/>
            </a:endParaRPr>
          </a:p>
          <a:p>
            <a:r>
              <a:rPr kumimoji="1" lang="en-AU" sz="1200" kern="1200" dirty="0">
                <a:solidFill>
                  <a:schemeClr val="tx1"/>
                </a:solidFill>
                <a:effectLst/>
                <a:latin typeface="+mn-lt"/>
                <a:ea typeface="+mn-ea"/>
                <a:cs typeface="+mn-cs"/>
              </a:rPr>
              <a:t>Use example to illustrate</a:t>
            </a:r>
          </a:p>
          <a:p>
            <a:endParaRPr kumimoji="1"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AU" sz="1200" kern="1200" dirty="0">
                <a:solidFill>
                  <a:schemeClr val="tx1"/>
                </a:solidFill>
                <a:effectLst/>
                <a:latin typeface="+mn-lt"/>
                <a:ea typeface="+mn-ea"/>
                <a:cs typeface="+mn-cs"/>
              </a:rPr>
              <a:t>Our results indicate that teachers are honouring students’ thinking to a great extent in their responses by using the student actions and focusing on the students’ ideas. This is important because such responses align with the first principle of productive use of MOSTs, the Mathematics Principle, since the mathematics of the MOST is at the forefront.</a:t>
            </a:r>
            <a:endParaRPr kumimoji="1"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12</a:t>
            </a:fld>
            <a:endParaRPr kumimoji="1" lang="ja-JP" altLang="en-US"/>
          </a:p>
        </p:txBody>
      </p:sp>
    </p:spTree>
    <p:extLst>
      <p:ext uri="{BB962C8B-B14F-4D97-AF65-F5344CB8AC3E}">
        <p14:creationId xmlns:p14="http://schemas.microsoft.com/office/powerpoint/2010/main" val="89627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Orient to the Table</a:t>
            </a:r>
          </a:p>
          <a:p>
            <a:endParaRPr kumimoji="1"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AU" sz="1200" kern="1200" dirty="0">
                <a:solidFill>
                  <a:schemeClr val="tx1"/>
                </a:solidFill>
                <a:effectLst/>
                <a:latin typeface="+mn-lt"/>
                <a:ea typeface="+mn-ea"/>
                <a:cs typeface="+mn-cs"/>
              </a:rPr>
              <a:t>Six moves occurred most frequently in the data (clarify, develop, dismiss, evaluate, literal and repeat), collectively accounting for two-thirds of all teacher initial responses.</a:t>
            </a:r>
          </a:p>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13</a:t>
            </a:fld>
            <a:endParaRPr kumimoji="1" lang="ja-JP" altLang="en-US"/>
          </a:p>
        </p:txBody>
      </p:sp>
    </p:spTree>
    <p:extLst>
      <p:ext uri="{BB962C8B-B14F-4D97-AF65-F5344CB8AC3E}">
        <p14:creationId xmlns:p14="http://schemas.microsoft.com/office/powerpoint/2010/main" val="168491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Six moves occurred most frequently in the data (clarify, develop, dismiss, evaluate, literal and repeat), collectively accounting for two-thirds of all teacher initial responses.</a:t>
                </a:r>
              </a:p>
              <a:p>
                <a:endParaRPr kumimoji="1" lang="en-AU" sz="1200" kern="1200" dirty="0">
                  <a:solidFill>
                    <a:schemeClr val="tx1"/>
                  </a:solidFill>
                  <a:effectLst/>
                  <a:latin typeface="+mn-lt"/>
                  <a:ea typeface="+mn-ea"/>
                  <a:cs typeface="+mn-cs"/>
                </a:endParaRPr>
              </a:p>
              <a:p>
                <a:r>
                  <a:rPr kumimoji="1" lang="en-AU" sz="1200" kern="1200" dirty="0">
                    <a:solidFill>
                      <a:schemeClr val="tx1"/>
                    </a:solidFill>
                    <a:effectLst/>
                    <a:latin typeface="+mn-lt"/>
                    <a:ea typeface="+mn-ea"/>
                    <a:cs typeface="+mn-cs"/>
                  </a:rPr>
                  <a:t>Three of these actions—dismiss, literal and repeat—clearly do not position students to make sense of the SMT because they either let the instance pass by (dismiss), or require only a minimal response (literal, repeat). Yet, they made up about 37% of the data. </a:t>
                </a:r>
              </a:p>
              <a:p>
                <a:endParaRPr kumimoji="1" lang="en-AU" sz="1200" kern="1200" dirty="0">
                  <a:solidFill>
                    <a:schemeClr val="tx1"/>
                  </a:solidFill>
                  <a:effectLst/>
                  <a:latin typeface="+mn-lt"/>
                  <a:ea typeface="+mn-ea"/>
                  <a:cs typeface="+mn-cs"/>
                </a:endParaRPr>
              </a:p>
              <a:p>
                <a:r>
                  <a:rPr kumimoji="1" lang="en-AU" sz="1200" kern="1200" dirty="0">
                    <a:solidFill>
                      <a:schemeClr val="tx1"/>
                    </a:solidFill>
                    <a:effectLst/>
                    <a:latin typeface="+mn-lt"/>
                    <a:ea typeface="+mn-ea"/>
                    <a:cs typeface="+mn-cs"/>
                  </a:rPr>
                  <a:t>For example, in a calculus class a student said that they had used the quotient rule on </a:t>
                </a:r>
                <a14:m>
                  <m:oMath xmlns:m="http://schemas.openxmlformats.org/officeDocument/2006/math">
                    <m:nary>
                      <m:naryPr>
                        <m:limLoc m:val="undOvr"/>
                        <m:subHide m:val="on"/>
                        <m:supHide m:val="on"/>
                        <m:ctrlPr>
                          <a:rPr kumimoji="1" lang="en-US" sz="1200" i="1" kern="1200">
                            <a:solidFill>
                              <a:schemeClr val="tx1"/>
                            </a:solidFill>
                            <a:effectLst/>
                            <a:latin typeface="Cambria Math" panose="02040503050406030204" pitchFamily="18" charset="0"/>
                            <a:ea typeface="+mn-ea"/>
                            <a:cs typeface="+mn-cs"/>
                          </a:rPr>
                        </m:ctrlPr>
                      </m:naryPr>
                      <m:sub/>
                      <m:sup/>
                      <m:e>
                        <m:f>
                          <m:fPr>
                            <m:ctrlPr>
                              <a:rPr kumimoji="1" lang="en-US" sz="1200" i="1" kern="1200">
                                <a:solidFill>
                                  <a:schemeClr val="tx1"/>
                                </a:solidFill>
                                <a:effectLst/>
                                <a:latin typeface="Cambria Math" panose="02040503050406030204" pitchFamily="18" charset="0"/>
                                <a:ea typeface="+mn-ea"/>
                                <a:cs typeface="+mn-cs"/>
                              </a:rPr>
                            </m:ctrlPr>
                          </m:fPr>
                          <m:num>
                            <m:sSup>
                              <m:sSupPr>
                                <m:ctrlPr>
                                  <a:rPr kumimoji="1" lang="en-US" sz="1200" i="1" kern="1200">
                                    <a:solidFill>
                                      <a:schemeClr val="tx1"/>
                                    </a:solidFill>
                                    <a:effectLst/>
                                    <a:latin typeface="Cambria Math" panose="02040503050406030204" pitchFamily="18" charset="0"/>
                                    <a:ea typeface="+mn-ea"/>
                                    <a:cs typeface="+mn-cs"/>
                                  </a:rPr>
                                </m:ctrlPr>
                              </m:sSupPr>
                              <m:e>
                                <m:r>
                                  <a:rPr kumimoji="1" lang="en-AU" sz="1200" i="1" kern="1200">
                                    <a:solidFill>
                                      <a:schemeClr val="tx1"/>
                                    </a:solidFill>
                                    <a:effectLst/>
                                    <a:latin typeface="Cambria Math" panose="02040503050406030204" pitchFamily="18" charset="0"/>
                                    <a:ea typeface="+mn-ea"/>
                                    <a:cs typeface="+mn-cs"/>
                                  </a:rPr>
                                  <m:t>𝑒</m:t>
                                </m:r>
                              </m:e>
                              <m:sup>
                                <m:r>
                                  <a:rPr kumimoji="1" lang="en-AU" sz="1200" i="1" kern="1200">
                                    <a:solidFill>
                                      <a:schemeClr val="tx1"/>
                                    </a:solidFill>
                                    <a:effectLst/>
                                    <a:latin typeface="Cambria Math" panose="02040503050406030204" pitchFamily="18" charset="0"/>
                                    <a:ea typeface="+mn-ea"/>
                                    <a:cs typeface="+mn-cs"/>
                                  </a:rPr>
                                  <m:t>𝑥</m:t>
                                </m:r>
                              </m:sup>
                            </m:sSup>
                          </m:num>
                          <m:den>
                            <m:r>
                              <a:rPr kumimoji="1" lang="en-AU" sz="1200" i="1" kern="1200">
                                <a:solidFill>
                                  <a:schemeClr val="tx1"/>
                                </a:solidFill>
                                <a:effectLst/>
                                <a:latin typeface="Cambria Math" panose="02040503050406030204" pitchFamily="18" charset="0"/>
                                <a:ea typeface="+mn-ea"/>
                                <a:cs typeface="+mn-cs"/>
                              </a:rPr>
                              <m:t>1+</m:t>
                            </m:r>
                            <m:sSup>
                              <m:sSupPr>
                                <m:ctrlPr>
                                  <a:rPr kumimoji="1" lang="en-US" sz="1200" i="1" kern="1200">
                                    <a:solidFill>
                                      <a:schemeClr val="tx1"/>
                                    </a:solidFill>
                                    <a:effectLst/>
                                    <a:latin typeface="Cambria Math" panose="02040503050406030204" pitchFamily="18" charset="0"/>
                                    <a:ea typeface="+mn-ea"/>
                                    <a:cs typeface="+mn-cs"/>
                                  </a:rPr>
                                </m:ctrlPr>
                              </m:sSupPr>
                              <m:e>
                                <m:r>
                                  <a:rPr kumimoji="1" lang="en-AU" sz="1200" i="1" kern="1200">
                                    <a:solidFill>
                                      <a:schemeClr val="tx1"/>
                                    </a:solidFill>
                                    <a:effectLst/>
                                    <a:latin typeface="Cambria Math" panose="02040503050406030204" pitchFamily="18" charset="0"/>
                                    <a:ea typeface="+mn-ea"/>
                                    <a:cs typeface="+mn-cs"/>
                                  </a:rPr>
                                  <m:t>𝑒</m:t>
                                </m:r>
                              </m:e>
                              <m:sup>
                                <m:r>
                                  <a:rPr kumimoji="1" lang="en-AU" sz="1200" i="1" kern="1200">
                                    <a:solidFill>
                                      <a:schemeClr val="tx1"/>
                                    </a:solidFill>
                                    <a:effectLst/>
                                    <a:latin typeface="Cambria Math" panose="02040503050406030204" pitchFamily="18" charset="0"/>
                                    <a:ea typeface="+mn-ea"/>
                                    <a:cs typeface="+mn-cs"/>
                                  </a:rPr>
                                  <m:t>𝑥</m:t>
                                </m:r>
                              </m:sup>
                            </m:sSup>
                          </m:den>
                        </m:f>
                      </m:e>
                    </m:nary>
                    <m:r>
                      <a:rPr kumimoji="1" lang="en-AU" sz="1200" i="1" kern="1200">
                        <a:solidFill>
                          <a:schemeClr val="tx1"/>
                        </a:solidFill>
                        <a:effectLst/>
                        <a:latin typeface="Cambria Math" panose="02040503050406030204" pitchFamily="18" charset="0"/>
                        <a:ea typeface="+mn-ea"/>
                        <a:cs typeface="+mn-cs"/>
                      </a:rPr>
                      <m:t>𝑑𝑥</m:t>
                    </m:r>
                  </m:oMath>
                </a14:m>
                <a:r>
                  <a:rPr kumimoji="1" lang="en-AU" sz="1200" kern="1200" dirty="0">
                    <a:solidFill>
                      <a:schemeClr val="tx1"/>
                    </a:solidFill>
                    <a:effectLst/>
                    <a:latin typeface="+mn-lt"/>
                    <a:ea typeface="+mn-ea"/>
                    <a:cs typeface="+mn-cs"/>
                  </a:rPr>
                  <a:t> and got </a:t>
                </a:r>
                <a14:m>
                  <m:oMath xmlns:m="http://schemas.openxmlformats.org/officeDocument/2006/math">
                    <m:f>
                      <m:fPr>
                        <m:ctrlPr>
                          <a:rPr kumimoji="1" lang="en-US" sz="1200" i="1" kern="1200">
                            <a:solidFill>
                              <a:schemeClr val="tx1"/>
                            </a:solidFill>
                            <a:effectLst/>
                            <a:latin typeface="Cambria Math" panose="02040503050406030204" pitchFamily="18" charset="0"/>
                            <a:ea typeface="+mn-ea"/>
                            <a:cs typeface="+mn-cs"/>
                          </a:rPr>
                        </m:ctrlPr>
                      </m:fPr>
                      <m:num>
                        <m:sSup>
                          <m:sSupPr>
                            <m:ctrlPr>
                              <a:rPr kumimoji="1" lang="en-US" sz="1200" i="1" kern="1200">
                                <a:solidFill>
                                  <a:schemeClr val="tx1"/>
                                </a:solidFill>
                                <a:effectLst/>
                                <a:latin typeface="Cambria Math" panose="02040503050406030204" pitchFamily="18" charset="0"/>
                                <a:ea typeface="+mn-ea"/>
                                <a:cs typeface="+mn-cs"/>
                              </a:rPr>
                            </m:ctrlPr>
                          </m:sSupPr>
                          <m:e>
                            <m:r>
                              <a:rPr kumimoji="1" lang="en-AU" sz="1200" i="1" kern="1200">
                                <a:solidFill>
                                  <a:schemeClr val="tx1"/>
                                </a:solidFill>
                                <a:effectLst/>
                                <a:latin typeface="Cambria Math" panose="02040503050406030204" pitchFamily="18" charset="0"/>
                                <a:ea typeface="+mn-ea"/>
                                <a:cs typeface="+mn-cs"/>
                              </a:rPr>
                              <m:t>𝑒</m:t>
                            </m:r>
                          </m:e>
                          <m:sup>
                            <m:r>
                              <a:rPr kumimoji="1" lang="en-AU" sz="1200" i="1" kern="1200">
                                <a:solidFill>
                                  <a:schemeClr val="tx1"/>
                                </a:solidFill>
                                <a:effectLst/>
                                <a:latin typeface="Cambria Math" panose="02040503050406030204" pitchFamily="18" charset="0"/>
                                <a:ea typeface="+mn-ea"/>
                                <a:cs typeface="+mn-cs"/>
                              </a:rPr>
                              <m:t>𝑥</m:t>
                            </m:r>
                          </m:sup>
                        </m:sSup>
                      </m:num>
                      <m:den>
                        <m:r>
                          <a:rPr kumimoji="1" lang="en-AU" sz="1200" i="1" kern="1200">
                            <a:solidFill>
                              <a:schemeClr val="tx1"/>
                            </a:solidFill>
                            <a:effectLst/>
                            <a:latin typeface="Cambria Math" panose="02040503050406030204" pitchFamily="18" charset="0"/>
                            <a:ea typeface="+mn-ea"/>
                            <a:cs typeface="+mn-cs"/>
                          </a:rPr>
                          <m:t>1+</m:t>
                        </m:r>
                        <m:sSup>
                          <m:sSupPr>
                            <m:ctrlPr>
                              <a:rPr kumimoji="1" lang="en-US" sz="1200" i="1" kern="1200">
                                <a:solidFill>
                                  <a:schemeClr val="tx1"/>
                                </a:solidFill>
                                <a:effectLst/>
                                <a:latin typeface="Cambria Math" panose="02040503050406030204" pitchFamily="18" charset="0"/>
                                <a:ea typeface="+mn-ea"/>
                                <a:cs typeface="+mn-cs"/>
                              </a:rPr>
                            </m:ctrlPr>
                          </m:sSupPr>
                          <m:e>
                            <m:r>
                              <a:rPr kumimoji="1" lang="en-AU" sz="1200" i="1" kern="1200">
                                <a:solidFill>
                                  <a:schemeClr val="tx1"/>
                                </a:solidFill>
                                <a:effectLst/>
                                <a:latin typeface="Cambria Math" panose="02040503050406030204" pitchFamily="18" charset="0"/>
                                <a:ea typeface="+mn-ea"/>
                                <a:cs typeface="+mn-cs"/>
                              </a:rPr>
                              <m:t>𝑒</m:t>
                            </m:r>
                          </m:e>
                          <m:sup>
                            <m:r>
                              <a:rPr kumimoji="1" lang="en-AU" sz="1200" i="1" kern="1200">
                                <a:solidFill>
                                  <a:schemeClr val="tx1"/>
                                </a:solidFill>
                                <a:effectLst/>
                                <a:latin typeface="Cambria Math" panose="02040503050406030204" pitchFamily="18" charset="0"/>
                                <a:ea typeface="+mn-ea"/>
                                <a:cs typeface="+mn-cs"/>
                              </a:rPr>
                              <m:t>𝑥</m:t>
                            </m:r>
                          </m:sup>
                        </m:sSup>
                      </m:den>
                    </m:f>
                  </m:oMath>
                </a14:m>
                <a:r>
                  <a:rPr kumimoji="1" lang="en-AU" sz="1200" kern="1200" dirty="0">
                    <a:solidFill>
                      <a:schemeClr val="tx1"/>
                    </a:solidFill>
                    <a:effectLst/>
                    <a:latin typeface="+mn-lt"/>
                    <a:ea typeface="+mn-ea"/>
                    <a:cs typeface="+mn-cs"/>
                  </a:rPr>
                  <a:t>. The teacher responded to this incorrect answer by directing the whole class, “OK, the quotient rule. Tell her when you use the quotient rule.” Rather than directly asking the other students to engage with the student’s mathematics, the teacher instead asked them to give a literal response—factual information about the use of the quotient rule. </a:t>
                </a:r>
                <a:endParaRPr lang="en-US" dirty="0"/>
              </a:p>
            </p:txBody>
          </p:sp>
        </mc:Choice>
        <mc:Fallback xmlns="">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Six moves occurred most frequently in the data (clarify, develop, dismiss, evaluate, literal and repeat), collectively accounting for two-thirds of all teacher initial responses.</a:t>
                </a:r>
              </a:p>
              <a:p>
                <a:endParaRPr kumimoji="1" lang="en-AU" sz="1200" kern="1200" dirty="0">
                  <a:solidFill>
                    <a:schemeClr val="tx1"/>
                  </a:solidFill>
                  <a:effectLst/>
                  <a:latin typeface="+mn-lt"/>
                  <a:ea typeface="+mn-ea"/>
                  <a:cs typeface="+mn-cs"/>
                </a:endParaRPr>
              </a:p>
              <a:p>
                <a:r>
                  <a:rPr kumimoji="1" lang="en-AU" sz="1200" kern="1200" dirty="0">
                    <a:solidFill>
                      <a:schemeClr val="tx1"/>
                    </a:solidFill>
                    <a:effectLst/>
                    <a:latin typeface="+mn-lt"/>
                    <a:ea typeface="+mn-ea"/>
                    <a:cs typeface="+mn-cs"/>
                  </a:rPr>
                  <a:t>Three of these actions—dismiss, literal and repeat—clearly do not position students to make sense of the SMT because they either let the instance pass by (dismiss), or require only a minimal response (literal, repeat). Yet, they made up about 38% of the data. </a:t>
                </a:r>
              </a:p>
              <a:p>
                <a:endParaRPr kumimoji="1" lang="en-AU" sz="1200" kern="1200" dirty="0">
                  <a:solidFill>
                    <a:schemeClr val="tx1"/>
                  </a:solidFill>
                  <a:effectLst/>
                  <a:latin typeface="+mn-lt"/>
                  <a:ea typeface="+mn-ea"/>
                  <a:cs typeface="+mn-cs"/>
                </a:endParaRPr>
              </a:p>
              <a:p>
                <a:r>
                  <a:rPr kumimoji="1" lang="en-AU" sz="1200" kern="1200" dirty="0">
                    <a:solidFill>
                      <a:schemeClr val="tx1"/>
                    </a:solidFill>
                    <a:effectLst/>
                    <a:latin typeface="+mn-lt"/>
                    <a:ea typeface="+mn-ea"/>
                    <a:cs typeface="+mn-cs"/>
                  </a:rPr>
                  <a:t>For example, in a calculus class a student said that they had used the quotient rule on </a:t>
                </a:r>
                <a:r>
                  <a:rPr kumimoji="1" lang="en-US" sz="1200" i="0" kern="1200">
                    <a:solidFill>
                      <a:schemeClr val="tx1"/>
                    </a:solidFill>
                    <a:effectLst/>
                    <a:latin typeface="+mn-lt"/>
                    <a:ea typeface="+mn-ea"/>
                    <a:cs typeface="+mn-cs"/>
                  </a:rPr>
                  <a:t>∫1</a:t>
                </a:r>
                <a:r>
                  <a:rPr kumimoji="1" lang="en-AU" sz="1200" i="0" kern="1200">
                    <a:solidFill>
                      <a:schemeClr val="tx1"/>
                    </a:solidFill>
                    <a:effectLst/>
                    <a:latin typeface="+mn-lt"/>
                    <a:ea typeface="+mn-ea"/>
                    <a:cs typeface="+mn-cs"/>
                  </a:rPr>
                  <a:t>▒𝑒</a:t>
                </a:r>
                <a:r>
                  <a:rPr kumimoji="1" lang="en-US" sz="1200" i="0" kern="1200">
                    <a:solidFill>
                      <a:schemeClr val="tx1"/>
                    </a:solidFill>
                    <a:effectLst/>
                    <a:latin typeface="+mn-lt"/>
                    <a:ea typeface="+mn-ea"/>
                    <a:cs typeface="+mn-cs"/>
                  </a:rPr>
                  <a:t>^</a:t>
                </a:r>
                <a:r>
                  <a:rPr kumimoji="1" lang="en-AU" sz="1200" i="0" kern="1200">
                    <a:solidFill>
                      <a:schemeClr val="tx1"/>
                    </a:solidFill>
                    <a:effectLst/>
                    <a:latin typeface="+mn-lt"/>
                    <a:ea typeface="+mn-ea"/>
                    <a:cs typeface="+mn-cs"/>
                  </a:rPr>
                  <a:t>𝑥</a:t>
                </a:r>
                <a:r>
                  <a:rPr kumimoji="1" lang="en-US" sz="1200" i="0" kern="1200">
                    <a:solidFill>
                      <a:schemeClr val="tx1"/>
                    </a:solidFill>
                    <a:effectLst/>
                    <a:latin typeface="+mn-lt"/>
                    <a:ea typeface="+mn-ea"/>
                    <a:cs typeface="+mn-cs"/>
                  </a:rPr>
                  <a:t>/(</a:t>
                </a:r>
                <a:r>
                  <a:rPr kumimoji="1" lang="en-AU" sz="1200" i="0" kern="1200">
                    <a:solidFill>
                      <a:schemeClr val="tx1"/>
                    </a:solidFill>
                    <a:effectLst/>
                    <a:latin typeface="+mn-lt"/>
                    <a:ea typeface="+mn-ea"/>
                    <a:cs typeface="+mn-cs"/>
                  </a:rPr>
                  <a:t>1+𝑒</a:t>
                </a:r>
                <a:r>
                  <a:rPr kumimoji="1" lang="en-US" sz="1200" i="0" kern="1200">
                    <a:solidFill>
                      <a:schemeClr val="tx1"/>
                    </a:solidFill>
                    <a:effectLst/>
                    <a:latin typeface="+mn-lt"/>
                    <a:ea typeface="+mn-ea"/>
                    <a:cs typeface="+mn-cs"/>
                  </a:rPr>
                  <a:t>^</a:t>
                </a:r>
                <a:r>
                  <a:rPr kumimoji="1" lang="en-AU" sz="1200" i="0" kern="1200">
                    <a:solidFill>
                      <a:schemeClr val="tx1"/>
                    </a:solidFill>
                    <a:effectLst/>
                    <a:latin typeface="+mn-lt"/>
                    <a:ea typeface="+mn-ea"/>
                    <a:cs typeface="+mn-cs"/>
                  </a:rPr>
                  <a:t>𝑥 </a:t>
                </a:r>
                <a:r>
                  <a:rPr kumimoji="1" lang="en-US" sz="1200" i="0" kern="1200">
                    <a:solidFill>
                      <a:schemeClr val="tx1"/>
                    </a:solidFill>
                    <a:effectLst/>
                    <a:latin typeface="+mn-lt"/>
                    <a:ea typeface="+mn-ea"/>
                    <a:cs typeface="+mn-cs"/>
                  </a:rPr>
                  <a:t>)</a:t>
                </a:r>
                <a:r>
                  <a:rPr kumimoji="1" lang="en-AU" sz="1200" i="0" kern="1200">
                    <a:solidFill>
                      <a:schemeClr val="tx1"/>
                    </a:solidFill>
                    <a:effectLst/>
                    <a:latin typeface="+mn-lt"/>
                    <a:ea typeface="+mn-ea"/>
                    <a:cs typeface="+mn-cs"/>
                  </a:rPr>
                  <a:t> 𝑑𝑥</a:t>
                </a:r>
                <a:r>
                  <a:rPr kumimoji="1" lang="en-AU" sz="1200" kern="1200" dirty="0">
                    <a:solidFill>
                      <a:schemeClr val="tx1"/>
                    </a:solidFill>
                    <a:effectLst/>
                    <a:latin typeface="+mn-lt"/>
                    <a:ea typeface="+mn-ea"/>
                    <a:cs typeface="+mn-cs"/>
                  </a:rPr>
                  <a:t> and got </a:t>
                </a:r>
                <a:r>
                  <a:rPr kumimoji="1" lang="en-AU" sz="1200" i="0" kern="1200">
                    <a:solidFill>
                      <a:schemeClr val="tx1"/>
                    </a:solidFill>
                    <a:effectLst/>
                    <a:latin typeface="+mn-lt"/>
                    <a:ea typeface="+mn-ea"/>
                    <a:cs typeface="+mn-cs"/>
                  </a:rPr>
                  <a:t>𝑒</a:t>
                </a:r>
                <a:r>
                  <a:rPr kumimoji="1" lang="en-US" sz="1200" i="0" kern="1200">
                    <a:solidFill>
                      <a:schemeClr val="tx1"/>
                    </a:solidFill>
                    <a:effectLst/>
                    <a:latin typeface="+mn-lt"/>
                    <a:ea typeface="+mn-ea"/>
                    <a:cs typeface="+mn-cs"/>
                  </a:rPr>
                  <a:t>^</a:t>
                </a:r>
                <a:r>
                  <a:rPr kumimoji="1" lang="en-AU" sz="1200" i="0" kern="1200">
                    <a:solidFill>
                      <a:schemeClr val="tx1"/>
                    </a:solidFill>
                    <a:effectLst/>
                    <a:latin typeface="+mn-lt"/>
                    <a:ea typeface="+mn-ea"/>
                    <a:cs typeface="+mn-cs"/>
                  </a:rPr>
                  <a:t>𝑥</a:t>
                </a:r>
                <a:r>
                  <a:rPr kumimoji="1" lang="en-US" sz="1200" i="0" kern="1200">
                    <a:solidFill>
                      <a:schemeClr val="tx1"/>
                    </a:solidFill>
                    <a:effectLst/>
                    <a:latin typeface="+mn-lt"/>
                    <a:ea typeface="+mn-ea"/>
                    <a:cs typeface="+mn-cs"/>
                  </a:rPr>
                  <a:t>/(</a:t>
                </a:r>
                <a:r>
                  <a:rPr kumimoji="1" lang="en-AU" sz="1200" i="0" kern="1200">
                    <a:solidFill>
                      <a:schemeClr val="tx1"/>
                    </a:solidFill>
                    <a:effectLst/>
                    <a:latin typeface="+mn-lt"/>
                    <a:ea typeface="+mn-ea"/>
                    <a:cs typeface="+mn-cs"/>
                  </a:rPr>
                  <a:t>1+𝑒</a:t>
                </a:r>
                <a:r>
                  <a:rPr kumimoji="1" lang="en-US" sz="1200" i="0" kern="1200">
                    <a:solidFill>
                      <a:schemeClr val="tx1"/>
                    </a:solidFill>
                    <a:effectLst/>
                    <a:latin typeface="+mn-lt"/>
                    <a:ea typeface="+mn-ea"/>
                    <a:cs typeface="+mn-cs"/>
                  </a:rPr>
                  <a:t>^</a:t>
                </a:r>
                <a:r>
                  <a:rPr kumimoji="1" lang="en-AU" sz="1200" i="0" kern="1200">
                    <a:solidFill>
                      <a:schemeClr val="tx1"/>
                    </a:solidFill>
                    <a:effectLst/>
                    <a:latin typeface="+mn-lt"/>
                    <a:ea typeface="+mn-ea"/>
                    <a:cs typeface="+mn-cs"/>
                  </a:rPr>
                  <a:t>𝑥 </a:t>
                </a:r>
                <a:r>
                  <a:rPr kumimoji="1" lang="en-US" sz="1200" i="0" kern="1200">
                    <a:solidFill>
                      <a:schemeClr val="tx1"/>
                    </a:solidFill>
                    <a:effectLst/>
                    <a:latin typeface="+mn-lt"/>
                    <a:ea typeface="+mn-ea"/>
                    <a:cs typeface="+mn-cs"/>
                  </a:rPr>
                  <a:t>)</a:t>
                </a:r>
                <a:r>
                  <a:rPr kumimoji="1" lang="en-AU" sz="1200" kern="1200" dirty="0">
                    <a:solidFill>
                      <a:schemeClr val="tx1"/>
                    </a:solidFill>
                    <a:effectLst/>
                    <a:latin typeface="+mn-lt"/>
                    <a:ea typeface="+mn-ea"/>
                    <a:cs typeface="+mn-cs"/>
                  </a:rPr>
                  <a:t>. The teacher responded to this incorrect answer by directing the whole class, “OK, the quotient rule. Tell her when you use the quotient rule.” Rather than directly asking the other students to engage with the student’s mathematics, the teacher instead asked them to give a literal response—factual information about the use of the quotient rule. </a:t>
                </a:r>
                <a:endParaRPr lang="en-US" dirty="0"/>
              </a:p>
            </p:txBody>
          </p:sp>
        </mc:Fallback>
      </mc:AlternateContent>
      <p:sp>
        <p:nvSpPr>
          <p:cNvPr id="4" name="Slide Number Placeholder 3"/>
          <p:cNvSpPr>
            <a:spLocks noGrp="1"/>
          </p:cNvSpPr>
          <p:nvPr>
            <p:ph type="sldNum" sz="quarter" idx="10"/>
          </p:nvPr>
        </p:nvSpPr>
        <p:spPr/>
        <p:txBody>
          <a:bodyPr/>
          <a:lstStyle/>
          <a:p>
            <a:fld id="{C5677803-A730-5241-A65D-42917B1CB6DB}" type="slidenum">
              <a:rPr kumimoji="1" lang="ja-JP" altLang="en-US" smtClean="0"/>
              <a:t>14</a:t>
            </a:fld>
            <a:endParaRPr kumimoji="1" lang="ja-JP" altLang="en-US"/>
          </a:p>
        </p:txBody>
      </p:sp>
    </p:spTree>
    <p:extLst>
      <p:ext uri="{BB962C8B-B14F-4D97-AF65-F5344CB8AC3E}">
        <p14:creationId xmlns:p14="http://schemas.microsoft.com/office/powerpoint/2010/main" val="256807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AU" sz="1200" kern="1200" dirty="0">
                <a:solidFill>
                  <a:schemeClr val="tx1"/>
                </a:solidFill>
                <a:effectLst/>
                <a:latin typeface="+mn-lt"/>
                <a:ea typeface="+mn-ea"/>
                <a:cs typeface="+mn-cs"/>
              </a:rPr>
              <a:t>Of the 95 response that fell into these three categories of actions, 56 (59%) also had a teacher actor, meaning the teacher did not use the action to engage students in the instance at all.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AU" sz="1200" kern="1200" dirty="0">
                <a:solidFill>
                  <a:schemeClr val="tx1"/>
                </a:solidFill>
                <a:effectLst/>
                <a:latin typeface="+mn-lt"/>
                <a:ea typeface="+mn-ea"/>
                <a:cs typeface="+mn-cs"/>
              </a:rPr>
              <a:t>Given that the instances of SMT in our data were all MOSTs, the abundance of such responses results in a lot of lost opportunities for students to make sense of important mathematics, and thus do not support the Sense-making Principle.</a:t>
            </a:r>
            <a:endParaRPr kumimoji="1"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15</a:t>
            </a:fld>
            <a:endParaRPr kumimoji="1" lang="ja-JP" altLang="en-US"/>
          </a:p>
        </p:txBody>
      </p:sp>
    </p:spTree>
    <p:extLst>
      <p:ext uri="{BB962C8B-B14F-4D97-AF65-F5344CB8AC3E}">
        <p14:creationId xmlns:p14="http://schemas.microsoft.com/office/powerpoint/2010/main" val="907994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The other three predominant actions in the data have more potential to support building. </a:t>
            </a:r>
          </a:p>
          <a:p>
            <a:r>
              <a:rPr kumimoji="1" lang="en-AU" sz="1200" kern="1200" dirty="0">
                <a:solidFill>
                  <a:schemeClr val="tx1"/>
                </a:solidFill>
                <a:effectLst/>
                <a:latin typeface="+mn-lt"/>
                <a:ea typeface="+mn-ea"/>
                <a:cs typeface="+mn-cs"/>
              </a:rPr>
              <a:t>Clarify actions (11% of the data) seek to make the instance of SMT more precise. </a:t>
            </a:r>
          </a:p>
          <a:p>
            <a:r>
              <a:rPr kumimoji="1" lang="en-AU" sz="1200" kern="1200" dirty="0">
                <a:solidFill>
                  <a:schemeClr val="tx1"/>
                </a:solidFill>
                <a:effectLst/>
                <a:latin typeface="+mn-lt"/>
                <a:ea typeface="+mn-ea"/>
                <a:cs typeface="+mn-cs"/>
              </a:rPr>
              <a:t>Develop actions (10%) provide or ask for an expansion of the instance that goes beyond a simple clarification, but does not require a justification. </a:t>
            </a:r>
          </a:p>
          <a:p>
            <a:r>
              <a:rPr kumimoji="1" lang="en-AU" sz="1200" kern="1200" dirty="0">
                <a:solidFill>
                  <a:schemeClr val="tx1"/>
                </a:solidFill>
                <a:effectLst/>
                <a:latin typeface="+mn-lt"/>
                <a:ea typeface="+mn-ea"/>
                <a:cs typeface="+mn-cs"/>
              </a:rPr>
              <a:t>Evaluate actions (9.3%) provide or ask for a determination of the correctness of the SMT. </a:t>
            </a:r>
          </a:p>
          <a:p>
            <a:endParaRPr kumimoji="1" lang="en-AU" sz="1200" kern="1200" dirty="0">
              <a:solidFill>
                <a:schemeClr val="tx1"/>
              </a:solidFill>
              <a:effectLst/>
              <a:latin typeface="+mn-lt"/>
              <a:ea typeface="+mn-ea"/>
              <a:cs typeface="+mn-cs"/>
            </a:endParaRPr>
          </a:p>
          <a:p>
            <a:r>
              <a:rPr kumimoji="1" lang="en-AU" sz="1200" kern="1200" dirty="0">
                <a:solidFill>
                  <a:schemeClr val="tx1"/>
                </a:solidFill>
                <a:effectLst/>
                <a:latin typeface="+mn-lt"/>
                <a:ea typeface="+mn-ea"/>
                <a:cs typeface="+mn-cs"/>
              </a:rPr>
              <a:t>These actions have potential to position the class to make sense of the SMT (and thus support the Sense-making Principle), either by making clearer the student thinking they are going to consider or by asking them to engage with the thinking in some way.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16</a:t>
            </a:fld>
            <a:endParaRPr kumimoji="1" lang="ja-JP" altLang="en-US"/>
          </a:p>
        </p:txBody>
      </p:sp>
    </p:spTree>
    <p:extLst>
      <p:ext uri="{BB962C8B-B14F-4D97-AF65-F5344CB8AC3E}">
        <p14:creationId xmlns:p14="http://schemas.microsoft.com/office/powerpoint/2010/main" val="985629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AU" sz="1200" kern="1200" dirty="0">
                <a:solidFill>
                  <a:schemeClr val="tx1"/>
                </a:solidFill>
                <a:effectLst/>
                <a:latin typeface="+mn-lt"/>
                <a:ea typeface="+mn-ea"/>
                <a:cs typeface="+mn-cs"/>
              </a:rPr>
              <a:t>Clarify and develop most often had a same student or teacher actor, however,  meaning that the engagement that would result from the action would likely be quite limited.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AU" sz="1200" kern="1200" dirty="0">
                <a:solidFill>
                  <a:schemeClr val="tx1"/>
                </a:solidFill>
                <a:effectLst/>
                <a:latin typeface="+mn-lt"/>
                <a:ea typeface="+mn-ea"/>
                <a:cs typeface="+mn-cs"/>
              </a:rPr>
              <a:t>Evaluate moves were the only one of these potentially-productive moves that most often engaged the whole class.</a:t>
            </a:r>
            <a:endParaRPr kumimoji="1"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17</a:t>
            </a:fld>
            <a:endParaRPr kumimoji="1" lang="ja-JP" altLang="en-US"/>
          </a:p>
        </p:txBody>
      </p:sp>
    </p:spTree>
    <p:extLst>
      <p:ext uri="{BB962C8B-B14F-4D97-AF65-F5344CB8AC3E}">
        <p14:creationId xmlns:p14="http://schemas.microsoft.com/office/powerpoint/2010/main" val="25241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To illustrate why it is more productive for teachers to direct their initial responses to MOSTs to the whole class, consider the previously-discussed instance related to finding the lengths of the sides of similar triangles.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Directing to same-student limited student engagement. Broader engagement could have easily been achieved had the teacher instead directed the same question to the whole class.</a:t>
            </a:r>
            <a:endParaRPr lang="en-US" dirty="0"/>
          </a:p>
          <a:p>
            <a:endParaRPr lang="en-US" dirty="0"/>
          </a:p>
        </p:txBody>
      </p:sp>
      <p:sp>
        <p:nvSpPr>
          <p:cNvPr id="4" name="Slide Number Placeholder 3"/>
          <p:cNvSpPr>
            <a:spLocks noGrp="1"/>
          </p:cNvSpPr>
          <p:nvPr>
            <p:ph type="sldNum" sz="quarter" idx="5"/>
          </p:nvPr>
        </p:nvSpPr>
        <p:spPr/>
        <p:txBody>
          <a:bodyPr/>
          <a:lstStyle/>
          <a:p>
            <a:fld id="{C5677803-A730-5241-A65D-42917B1CB6DB}" type="slidenum">
              <a:rPr kumimoji="1" lang="ja-JP" altLang="en-US" smtClean="0"/>
              <a:t>18</a:t>
            </a:fld>
            <a:endParaRPr kumimoji="1" lang="ja-JP" altLang="en-US"/>
          </a:p>
        </p:txBody>
      </p:sp>
    </p:spTree>
    <p:extLst>
      <p:ext uri="{BB962C8B-B14F-4D97-AF65-F5344CB8AC3E}">
        <p14:creationId xmlns:p14="http://schemas.microsoft.com/office/powerpoint/2010/main" val="3981479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Results related to student actions and ideas were relatively consistent between the two studies.</a:t>
            </a:r>
          </a:p>
          <a:p>
            <a:endParaRPr kumimoji="1" lang="en-AU" sz="1200" kern="1200" dirty="0">
              <a:solidFill>
                <a:schemeClr val="tx1"/>
              </a:solidFill>
              <a:effectLst/>
              <a:latin typeface="+mn-lt"/>
              <a:ea typeface="+mn-ea"/>
              <a:cs typeface="+mn-cs"/>
            </a:endParaRPr>
          </a:p>
          <a:p>
            <a:endParaRPr kumimoji="1" lang="en-AU" sz="1200" kern="1200" dirty="0">
              <a:solidFill>
                <a:schemeClr val="tx1"/>
              </a:solidFill>
              <a:effectLst/>
              <a:latin typeface="+mn-lt"/>
              <a:ea typeface="+mn-ea"/>
              <a:cs typeface="+mn-cs"/>
            </a:endParaRPr>
          </a:p>
          <a:p>
            <a:endParaRPr kumimoji="1"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19</a:t>
            </a:fld>
            <a:endParaRPr kumimoji="1" lang="ja-JP" altLang="en-US"/>
          </a:p>
        </p:txBody>
      </p:sp>
    </p:spTree>
    <p:extLst>
      <p:ext uri="{BB962C8B-B14F-4D97-AF65-F5344CB8AC3E}">
        <p14:creationId xmlns:p14="http://schemas.microsoft.com/office/powerpoint/2010/main" val="51330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2200" dirty="0">
                <a:latin typeface="+mn-lt"/>
                <a:cs typeface="Helvetica"/>
              </a:rPr>
              <a:t>Reponses affect student learning</a:t>
            </a:r>
          </a:p>
          <a:p>
            <a:pPr lvl="1"/>
            <a:r>
              <a:rPr lang="en-US" altLang="ja-JP" sz="1600" dirty="0">
                <a:latin typeface="+mn-lt"/>
                <a:cs typeface="Helvetica"/>
              </a:rPr>
              <a:t>Those that press students to engage in further thinking provide increased learning opportunities (</a:t>
            </a:r>
            <a:r>
              <a:rPr lang="en-US" altLang="ja-JP" sz="1600" dirty="0" err="1">
                <a:latin typeface="+mn-lt"/>
                <a:cs typeface="Helvetica"/>
              </a:rPr>
              <a:t>Kazemi</a:t>
            </a:r>
            <a:r>
              <a:rPr lang="en-US" altLang="ja-JP" sz="1600" dirty="0">
                <a:latin typeface="+mn-lt"/>
                <a:cs typeface="Helvetica"/>
              </a:rPr>
              <a:t> &amp; Stipek, 2001) </a:t>
            </a:r>
          </a:p>
          <a:p>
            <a:pPr lvl="1"/>
            <a:r>
              <a:rPr lang="en-US" altLang="ja-JP" sz="1600" dirty="0">
                <a:latin typeface="+mn-lt"/>
                <a:cs typeface="Helvetica"/>
              </a:rPr>
              <a:t>Those that encourage students to engage with each others’ thinking correlate with increased participation and higher achievement </a:t>
            </a:r>
            <a:r>
              <a:rPr lang="en-US" altLang="ja-JP" sz="1600" dirty="0">
                <a:cs typeface="Helvetica"/>
              </a:rPr>
              <a:t>(</a:t>
            </a:r>
            <a:r>
              <a:rPr lang="en-US" altLang="ja-JP" sz="1600" dirty="0" err="1">
                <a:cs typeface="Helvetica"/>
              </a:rPr>
              <a:t>Ing</a:t>
            </a:r>
            <a:r>
              <a:rPr lang="en-US" altLang="ja-JP" sz="1600" dirty="0">
                <a:cs typeface="Helvetica"/>
              </a:rPr>
              <a:t> et al., 2015) </a:t>
            </a:r>
          </a:p>
          <a:p>
            <a:pPr lvl="1"/>
            <a:endParaRPr lang="en-US" altLang="ja-JP" sz="1200" dirty="0">
              <a:cs typeface="Helvetica"/>
            </a:endParaRPr>
          </a:p>
          <a:p>
            <a:endParaRPr lang="en-US" sz="1600" dirty="0"/>
          </a:p>
        </p:txBody>
      </p:sp>
      <p:sp>
        <p:nvSpPr>
          <p:cNvPr id="4" name="Slide Number Placeholder 3"/>
          <p:cNvSpPr>
            <a:spLocks noGrp="1"/>
          </p:cNvSpPr>
          <p:nvPr>
            <p:ph type="sldNum" sz="quarter" idx="10"/>
          </p:nvPr>
        </p:nvSpPr>
        <p:spPr/>
        <p:txBody>
          <a:bodyPr/>
          <a:lstStyle/>
          <a:p>
            <a:fld id="{9C5F1542-26B4-5A42-B427-6A31DA6FEE1E}" type="slidenum">
              <a:rPr lang="en-US" smtClean="0"/>
              <a:t>2</a:t>
            </a:fld>
            <a:endParaRPr lang="en-US"/>
          </a:p>
        </p:txBody>
      </p:sp>
    </p:spTree>
    <p:extLst>
      <p:ext uri="{BB962C8B-B14F-4D97-AF65-F5344CB8AC3E}">
        <p14:creationId xmlns:p14="http://schemas.microsoft.com/office/powerpoint/2010/main" val="156591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In both settings, teacher responses were directed to the whole class about one fourth of the time. </a:t>
            </a:r>
          </a:p>
          <a:p>
            <a:endParaRPr kumimoji="1"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20</a:t>
            </a:fld>
            <a:endParaRPr kumimoji="1" lang="ja-JP" altLang="en-US"/>
          </a:p>
        </p:txBody>
      </p:sp>
    </p:spTree>
    <p:extLst>
      <p:ext uri="{BB962C8B-B14F-4D97-AF65-F5344CB8AC3E}">
        <p14:creationId xmlns:p14="http://schemas.microsoft.com/office/powerpoint/2010/main" val="3442554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The teachers’ hypothetical responses had a teacher actor 6% and a same student actor 65% of the time, but in the actual classrooms reported in this study the teacher was the actor 46% and the same student was the actor 23% of the time. </a:t>
            </a:r>
          </a:p>
          <a:p>
            <a:endParaRPr kumimoji="1" lang="en-AU" sz="1200" kern="1200" dirty="0">
              <a:solidFill>
                <a:schemeClr val="tx1"/>
              </a:solidFill>
              <a:effectLst/>
              <a:latin typeface="+mn-lt"/>
              <a:ea typeface="+mn-ea"/>
              <a:cs typeface="+mn-cs"/>
            </a:endParaRPr>
          </a:p>
          <a:p>
            <a:r>
              <a:rPr kumimoji="1" lang="en-AU" sz="1200" kern="1200" dirty="0">
                <a:solidFill>
                  <a:schemeClr val="tx1"/>
                </a:solidFill>
                <a:effectLst/>
                <a:latin typeface="+mn-lt"/>
                <a:ea typeface="+mn-ea"/>
                <a:cs typeface="+mn-cs"/>
              </a:rPr>
              <a:t>In both settings we only examined teacher responses to MOSTs—instances which could be productively turned over to the whole class. Thus, regularly having the same student as the primary actor in the hypothetical study or the teacher as the primary actor in this classroom study leaves the whole class actor as a distant second choice in both situations, implying many missed opportunities for the class to engage in collaborative sense making (Collaboration Principle). </a:t>
            </a:r>
          </a:p>
          <a:p>
            <a:endParaRPr kumimoji="1" lang="en-AU" sz="1200" kern="1200" dirty="0">
              <a:solidFill>
                <a:schemeClr val="tx1"/>
              </a:solidFill>
              <a:effectLst/>
              <a:latin typeface="+mn-lt"/>
              <a:ea typeface="+mn-ea"/>
              <a:cs typeface="+mn-cs"/>
            </a:endParaRPr>
          </a:p>
          <a:p>
            <a:r>
              <a:rPr kumimoji="1" lang="en-AU" sz="1200" kern="1200" dirty="0">
                <a:solidFill>
                  <a:schemeClr val="tx1"/>
                </a:solidFill>
                <a:effectLst/>
                <a:latin typeface="+mn-lt"/>
                <a:ea typeface="+mn-ea"/>
                <a:cs typeface="+mn-cs"/>
              </a:rPr>
              <a:t>Having the teacher as the actor in nearly half of the instances in this study misaligns with the Legitimacy Principle, since responses with this actor do not position students as legitimate mathematical thinkers.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21</a:t>
            </a:fld>
            <a:endParaRPr kumimoji="1" lang="ja-JP" altLang="en-US"/>
          </a:p>
        </p:txBody>
      </p:sp>
    </p:spTree>
    <p:extLst>
      <p:ext uri="{BB962C8B-B14F-4D97-AF65-F5344CB8AC3E}">
        <p14:creationId xmlns:p14="http://schemas.microsoft.com/office/powerpoint/2010/main" val="2671623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Develop and justify—actions that attempt to engage students in sense-making</a:t>
            </a:r>
          </a:p>
          <a:p>
            <a:endParaRPr kumimoji="1"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AU" sz="1200" kern="1200" dirty="0">
                <a:solidFill>
                  <a:schemeClr val="tx1"/>
                </a:solidFill>
                <a:effectLst/>
                <a:latin typeface="+mn-lt"/>
                <a:ea typeface="+mn-ea"/>
                <a:cs typeface="+mn-cs"/>
              </a:rPr>
              <a:t>The three most common actions in the classroom study, which account for just over half of teacher responses, were literal, dismiss, and evaluate–moves that do not align with the Sense-making Principle.</a:t>
            </a:r>
            <a:endParaRPr kumimoji="1" lang="en-US" sz="1200" kern="1200" dirty="0">
              <a:solidFill>
                <a:schemeClr val="tx1"/>
              </a:solidFill>
              <a:effectLst/>
              <a:latin typeface="+mn-lt"/>
              <a:ea typeface="+mn-ea"/>
              <a:cs typeface="+mn-cs"/>
            </a:endParaRPr>
          </a:p>
          <a:p>
            <a:endParaRPr kumimoji="1" lang="en-AU" sz="1200" kern="1200" dirty="0">
              <a:solidFill>
                <a:schemeClr val="tx1"/>
              </a:solidFill>
              <a:effectLst/>
              <a:latin typeface="+mn-lt"/>
              <a:ea typeface="+mn-ea"/>
              <a:cs typeface="+mn-cs"/>
            </a:endParaRPr>
          </a:p>
          <a:p>
            <a:endParaRPr kumimoji="1" lang="en-AU" sz="1200" kern="1200" dirty="0">
              <a:solidFill>
                <a:schemeClr val="tx1"/>
              </a:solidFill>
              <a:effectLst/>
              <a:latin typeface="+mn-lt"/>
              <a:ea typeface="+mn-ea"/>
              <a:cs typeface="+mn-cs"/>
            </a:endParaRPr>
          </a:p>
          <a:p>
            <a:endParaRPr kumimoji="1" lang="en-AU" sz="1200" kern="1200" dirty="0">
              <a:solidFill>
                <a:schemeClr val="tx1"/>
              </a:solidFill>
              <a:effectLst/>
              <a:latin typeface="+mn-lt"/>
              <a:ea typeface="+mn-ea"/>
              <a:cs typeface="+mn-cs"/>
            </a:endParaRPr>
          </a:p>
          <a:p>
            <a:endParaRPr kumimoji="1"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22</a:t>
            </a:fld>
            <a:endParaRPr kumimoji="1" lang="ja-JP" altLang="en-US"/>
          </a:p>
        </p:txBody>
      </p:sp>
    </p:spTree>
    <p:extLst>
      <p:ext uri="{BB962C8B-B14F-4D97-AF65-F5344CB8AC3E}">
        <p14:creationId xmlns:p14="http://schemas.microsoft.com/office/powerpoint/2010/main" val="1424547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AU" sz="1200" kern="1200" dirty="0">
                <a:solidFill>
                  <a:schemeClr val="tx1"/>
                </a:solidFill>
                <a:effectLst/>
                <a:latin typeface="+mn-lt"/>
                <a:ea typeface="+mn-ea"/>
                <a:cs typeface="+mn-cs"/>
              </a:rPr>
              <a:t>We acknowledge that this weak alignment may have resulted from our methodological choice of only examining the initial teacher response and that subsequent teacher turns may align better—an area for future research.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AU"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AU" sz="1200" kern="1200" dirty="0">
                <a:solidFill>
                  <a:schemeClr val="tx1"/>
                </a:solidFill>
                <a:effectLst/>
                <a:latin typeface="+mn-lt"/>
                <a:ea typeface="+mn-ea"/>
                <a:cs typeface="+mn-cs"/>
              </a:rPr>
              <a:t>This weak initial alignment, however, suggests that the ways that teachers want to or think they should respond to SMT are difficult to enact in the moment that decisions about responding are made, highlighting the complexity of enacting ambitious teaching. An area for future research could be to examine possible reasons for this disconnect.</a:t>
            </a:r>
            <a:endParaRPr kumimoji="1"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sz="1200" kern="1200" dirty="0">
              <a:solidFill>
                <a:schemeClr val="tx1"/>
              </a:solidFill>
              <a:effectLst/>
              <a:latin typeface="+mn-lt"/>
              <a:ea typeface="+mn-ea"/>
              <a:cs typeface="+mn-cs"/>
            </a:endParaRPr>
          </a:p>
          <a:p>
            <a:endParaRPr kumimoji="1"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23</a:t>
            </a:fld>
            <a:endParaRPr kumimoji="1" lang="ja-JP" altLang="en-US"/>
          </a:p>
        </p:txBody>
      </p:sp>
    </p:spTree>
    <p:extLst>
      <p:ext uri="{BB962C8B-B14F-4D97-AF65-F5344CB8AC3E}">
        <p14:creationId xmlns:p14="http://schemas.microsoft.com/office/powerpoint/2010/main" val="1087920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high-leverage instances of student thinking.</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25</a:t>
            </a:fld>
            <a:endParaRPr kumimoji="1" lang="ja-JP" altLang="en-US"/>
          </a:p>
        </p:txBody>
      </p:sp>
    </p:spTree>
    <p:extLst>
      <p:ext uri="{BB962C8B-B14F-4D97-AF65-F5344CB8AC3E}">
        <p14:creationId xmlns:p14="http://schemas.microsoft.com/office/powerpoint/2010/main" val="422465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Use these characteristics to discuss the productivity of various teacher responses</a:t>
            </a:r>
          </a:p>
          <a:p>
            <a:endParaRPr lang="en-US" dirty="0"/>
          </a:p>
        </p:txBody>
      </p:sp>
      <p:sp>
        <p:nvSpPr>
          <p:cNvPr id="4" name="Slide Number Placeholder 3"/>
          <p:cNvSpPr>
            <a:spLocks noGrp="1"/>
          </p:cNvSpPr>
          <p:nvPr>
            <p:ph type="sldNum" sz="quarter" idx="5"/>
          </p:nvPr>
        </p:nvSpPr>
        <p:spPr/>
        <p:txBody>
          <a:bodyPr/>
          <a:lstStyle/>
          <a:p>
            <a:fld id="{C5677803-A730-5241-A65D-42917B1CB6DB}" type="slidenum">
              <a:rPr kumimoji="1" lang="ja-JP" altLang="en-US" smtClean="0"/>
              <a:t>3</a:t>
            </a:fld>
            <a:endParaRPr kumimoji="1" lang="ja-JP" altLang="en-US"/>
          </a:p>
        </p:txBody>
      </p:sp>
    </p:spTree>
    <p:extLst>
      <p:ext uri="{BB962C8B-B14F-4D97-AF65-F5344CB8AC3E}">
        <p14:creationId xmlns:p14="http://schemas.microsoft.com/office/powerpoint/2010/main" val="57174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 of productivity of teacher responses.</a:t>
            </a: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4</a:t>
            </a:fld>
            <a:endParaRPr kumimoji="1" lang="ja-JP" altLang="en-US"/>
          </a:p>
        </p:txBody>
      </p:sp>
    </p:spTree>
    <p:extLst>
      <p:ext uri="{BB962C8B-B14F-4D97-AF65-F5344CB8AC3E}">
        <p14:creationId xmlns:p14="http://schemas.microsoft.com/office/powerpoint/2010/main" val="21362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5</a:t>
            </a:fld>
            <a:endParaRPr kumimoji="1" lang="ja-JP" altLang="en-US"/>
          </a:p>
        </p:txBody>
      </p:sp>
    </p:spTree>
    <p:extLst>
      <p:ext uri="{BB962C8B-B14F-4D97-AF65-F5344CB8AC3E}">
        <p14:creationId xmlns:p14="http://schemas.microsoft.com/office/powerpoint/2010/main" val="190782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The larger MOST project analysed 11 videotaped mathematics lessons from 6-12</a:t>
            </a:r>
            <a:r>
              <a:rPr kumimoji="1" lang="en-AU" sz="1200" kern="1200" baseline="30000" dirty="0">
                <a:solidFill>
                  <a:schemeClr val="tx1"/>
                </a:solidFill>
                <a:effectLst/>
                <a:latin typeface="+mn-lt"/>
                <a:ea typeface="+mn-ea"/>
                <a:cs typeface="+mn-cs"/>
              </a:rPr>
              <a:t>th</a:t>
            </a:r>
            <a:r>
              <a:rPr kumimoji="1" lang="en-AU" sz="1200" kern="1200" dirty="0">
                <a:solidFill>
                  <a:schemeClr val="tx1"/>
                </a:solidFill>
                <a:effectLst/>
                <a:latin typeface="+mn-lt"/>
                <a:ea typeface="+mn-ea"/>
                <a:cs typeface="+mn-cs"/>
              </a:rPr>
              <a:t> grade mathematics classrooms from different geographical regions of US that reflected diversity of teachers, students, mathematics topics, and curricula. None of the teachers had training specific to responding to MOSTs.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solidFill>
                  <a:prstClr val="black"/>
                </a:solidFill>
              </a:rPr>
              <a:pPr/>
              <a:t>6</a:t>
            </a:fld>
            <a:endParaRPr kumimoji="1" lang="ja-JP" altLang="en-US">
              <a:solidFill>
                <a:prstClr val="black"/>
              </a:solidFill>
            </a:endParaRPr>
          </a:p>
        </p:txBody>
      </p:sp>
    </p:spTree>
    <p:extLst>
      <p:ext uri="{BB962C8B-B14F-4D97-AF65-F5344CB8AC3E}">
        <p14:creationId xmlns:p14="http://schemas.microsoft.com/office/powerpoint/2010/main" val="112195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AU" sz="1200" kern="1200" dirty="0">
                <a:solidFill>
                  <a:schemeClr val="tx1"/>
                </a:solidFill>
                <a:effectLst/>
                <a:latin typeface="+mn-lt"/>
                <a:ea typeface="+mn-ea"/>
                <a:cs typeface="+mn-cs"/>
              </a:rPr>
              <a:t>The larger MOST project analysed 11 videotaped mathematics lessons from 6-12</a:t>
            </a:r>
            <a:r>
              <a:rPr kumimoji="1" lang="en-AU" sz="1200" kern="1200" baseline="30000" dirty="0">
                <a:solidFill>
                  <a:schemeClr val="tx1"/>
                </a:solidFill>
                <a:effectLst/>
                <a:latin typeface="+mn-lt"/>
                <a:ea typeface="+mn-ea"/>
                <a:cs typeface="+mn-cs"/>
              </a:rPr>
              <a:t>th</a:t>
            </a:r>
            <a:r>
              <a:rPr kumimoji="1" lang="en-AU" sz="1200" kern="1200" dirty="0">
                <a:solidFill>
                  <a:schemeClr val="tx1"/>
                </a:solidFill>
                <a:effectLst/>
                <a:latin typeface="+mn-lt"/>
                <a:ea typeface="+mn-ea"/>
                <a:cs typeface="+mn-cs"/>
              </a:rPr>
              <a:t> grade mathematics classrooms from different geographical regions of US that reflected diversity of teachers, students, mathematics topics, and curricula. None of the teachers had training specific to responding to MOSTs.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solidFill>
                  <a:prstClr val="black"/>
                </a:solidFill>
              </a:rPr>
              <a:pPr/>
              <a:t>7</a:t>
            </a:fld>
            <a:endParaRPr kumimoji="1" lang="ja-JP" altLang="en-US">
              <a:solidFill>
                <a:prstClr val="black"/>
              </a:solidFill>
            </a:endParaRPr>
          </a:p>
        </p:txBody>
      </p:sp>
    </p:spTree>
    <p:extLst>
      <p:ext uri="{BB962C8B-B14F-4D97-AF65-F5344CB8AC3E}">
        <p14:creationId xmlns:p14="http://schemas.microsoft.com/office/powerpoint/2010/main" val="143332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solidFill>
                  <a:prstClr val="black"/>
                </a:solidFill>
              </a:rPr>
              <a:pPr/>
              <a:t>8</a:t>
            </a:fld>
            <a:endParaRPr kumimoji="1" lang="ja-JP" altLang="en-US">
              <a:solidFill>
                <a:prstClr val="black"/>
              </a:solidFill>
            </a:endParaRPr>
          </a:p>
        </p:txBody>
      </p:sp>
    </p:spTree>
    <p:extLst>
      <p:ext uri="{BB962C8B-B14F-4D97-AF65-F5344CB8AC3E}">
        <p14:creationId xmlns:p14="http://schemas.microsoft.com/office/powerpoint/2010/main" val="174481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 to the table; we’ll dig into key pieces</a:t>
            </a: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9</a:t>
            </a:fld>
            <a:endParaRPr kumimoji="1" lang="ja-JP" altLang="en-US"/>
          </a:p>
        </p:txBody>
      </p:sp>
    </p:spTree>
    <p:extLst>
      <p:ext uri="{BB962C8B-B14F-4D97-AF65-F5344CB8AC3E}">
        <p14:creationId xmlns:p14="http://schemas.microsoft.com/office/powerpoint/2010/main" val="173734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800">
                <a:latin typeface="Calisto MT"/>
                <a:cs typeface="Calisto MT"/>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7/7/19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247779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800">
                <a:latin typeface="Calisto MT"/>
                <a:cs typeface="Calisto MT"/>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130656C-E5CC-B049-994B-E28EBC966DB0}" type="datetimeFigureOut">
              <a:rPr lang="en-US" smtClean="0"/>
              <a:t>7/7/19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156538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a:t>TITLE</a:t>
            </a:r>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130656C-E5CC-B049-994B-E28EBC966DB0}" type="datetimeFigureOut">
              <a:rPr lang="en-US" smtClean="0"/>
              <a:t>7/7/19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355684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8636" y="136091"/>
            <a:ext cx="8229600" cy="1143000"/>
          </a:xfrm>
        </p:spPr>
        <p:txBody>
          <a:bodyPr/>
          <a:lstStyle>
            <a:lvl1pPr>
              <a:defRPr>
                <a:latin typeface="Calisto MT"/>
                <a:cs typeface="Calisto M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0656C-E5CC-B049-994B-E28EBC966DB0}" type="datetimeFigureOut">
              <a:rPr lang="en-US" smtClean="0"/>
              <a:t>7/7/19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31133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67006"/>
            <a:ext cx="8229600" cy="1143000"/>
          </a:xfrm>
        </p:spPr>
        <p:txBody>
          <a:bodyPr>
            <a:noAutofit/>
          </a:bodyPr>
          <a:lstStyle>
            <a:lvl1pPr algn="l">
              <a:defRPr sz="3600">
                <a:latin typeface="Trebuchet MS"/>
                <a:cs typeface="Trebuchet MS"/>
              </a:defRPr>
            </a:lvl1pPr>
          </a:lstStyle>
          <a:p>
            <a:r>
              <a:rPr lang="en-US" dirty="0"/>
              <a:t>TITLE</a:t>
            </a:r>
          </a:p>
        </p:txBody>
      </p:sp>
      <p:sp>
        <p:nvSpPr>
          <p:cNvPr id="3" name="Content Placeholder 2"/>
          <p:cNvSpPr>
            <a:spLocks noGrp="1"/>
          </p:cNvSpPr>
          <p:nvPr>
            <p:ph idx="1"/>
          </p:nvPr>
        </p:nvSpPr>
        <p:spPr>
          <a:xfrm>
            <a:off x="457200" y="2010006"/>
            <a:ext cx="8229600" cy="4116157"/>
          </a:xfrm>
        </p:spPr>
        <p:txBody>
          <a:bodyPr/>
          <a:lstStyle>
            <a:lvl1pPr>
              <a:defRPr sz="2000">
                <a:latin typeface="Garamond"/>
                <a:cs typeface="Garamond"/>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solidFill>
                  <a:prstClr val="black">
                    <a:tint val="75000"/>
                  </a:prstClr>
                </a:solidFill>
              </a:rPr>
              <a:pPr/>
              <a:t>7/7/19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7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600">
                <a:latin typeface="Trebuchet MS"/>
                <a:cs typeface="Trebuchet MS"/>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solidFill>
                  <a:prstClr val="black">
                    <a:tint val="75000"/>
                  </a:prstClr>
                </a:solidFill>
              </a:rPr>
              <a:pPr/>
              <a:t>7/7/19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2371"/>
            <a:ext cx="8229600" cy="1143000"/>
          </a:xfrm>
        </p:spPr>
        <p:txBody>
          <a:bodyPr>
            <a:normAutofit/>
          </a:bodyPr>
          <a:lstStyle>
            <a:lvl1pPr algn="l">
              <a:defRPr sz="3600">
                <a:latin typeface="Trebuchet MS"/>
                <a:cs typeface="Trebuchet MS"/>
              </a:defRPr>
            </a:lvl1pPr>
          </a:lstStyle>
          <a:p>
            <a:r>
              <a:rPr lang="en-US" altLang="ja-JP"/>
              <a:t>Click to edit Master title style</a:t>
            </a:r>
            <a:endParaRPr lang="en-US" dirty="0"/>
          </a:p>
        </p:txBody>
      </p:sp>
      <p:sp>
        <p:nvSpPr>
          <p:cNvPr id="3" name="Content Placeholder 2"/>
          <p:cNvSpPr>
            <a:spLocks noGrp="1"/>
          </p:cNvSpPr>
          <p:nvPr>
            <p:ph sz="half" idx="1"/>
          </p:nvPr>
        </p:nvSpPr>
        <p:spPr>
          <a:xfrm>
            <a:off x="457200" y="2050893"/>
            <a:ext cx="4038600" cy="407527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4648200" y="2050893"/>
            <a:ext cx="4038600" cy="407527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3130656C-E5CC-B049-994B-E28EBC966DB0}" type="datetimeFigureOut">
              <a:rPr lang="en-US" smtClean="0">
                <a:solidFill>
                  <a:prstClr val="black">
                    <a:tint val="75000"/>
                  </a:prstClr>
                </a:solidFill>
              </a:rPr>
              <a:pPr/>
              <a:t>7/7/19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29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3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31"/>
          <p:cNvSpPr>
            <a:spLocks noGrp="1" noChangeArrowheads="1"/>
          </p:cNvSpPr>
          <p:nvPr>
            <p:ph type="sldNum" sz="quarter" idx="12"/>
          </p:nvPr>
        </p:nvSpPr>
        <p:spPr>
          <a:ln/>
        </p:spPr>
        <p:txBody>
          <a:bodyPr/>
          <a:lstStyle>
            <a:lvl1pPr>
              <a:defRPr/>
            </a:lvl1pPr>
          </a:lstStyle>
          <a:p>
            <a:pPr>
              <a:defRPr/>
            </a:pPr>
            <a:fld id="{8F7143DD-C363-B845-91D6-0C20A97A8B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125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58841" y="1568251"/>
            <a:ext cx="4669259" cy="1860749"/>
          </a:xfrm>
        </p:spPr>
        <p:txBody>
          <a:bodyPr>
            <a:normAutofit/>
          </a:bodyPr>
          <a:lstStyle>
            <a:lvl1pPr>
              <a:defRPr sz="3600">
                <a:solidFill>
                  <a:schemeClr val="tx2"/>
                </a:solidFill>
                <a:latin typeface="Trebuchet MS"/>
                <a:cs typeface="Trebuchet MS"/>
              </a:defRPr>
            </a:lvl1pPr>
          </a:lstStyle>
          <a:p>
            <a:r>
              <a:rPr lang="en-US" dirty="0"/>
              <a:t>Title</a:t>
            </a:r>
          </a:p>
        </p:txBody>
      </p:sp>
      <p:sp>
        <p:nvSpPr>
          <p:cNvPr id="3" name="Subtitle 2"/>
          <p:cNvSpPr>
            <a:spLocks noGrp="1"/>
          </p:cNvSpPr>
          <p:nvPr>
            <p:ph type="subTitle" idx="1"/>
          </p:nvPr>
        </p:nvSpPr>
        <p:spPr>
          <a:xfrm>
            <a:off x="4258841" y="3630076"/>
            <a:ext cx="4669259" cy="1752600"/>
          </a:xfrm>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solidFill>
                  <a:prstClr val="black">
                    <a:tint val="75000"/>
                  </a:prstClr>
                </a:solidFill>
              </a:rPr>
              <a:pPr/>
              <a:t>7/7/19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9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a:t>TITLE</a:t>
            </a:r>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solidFill>
                  <a:prstClr val="black">
                    <a:tint val="75000"/>
                  </a:prstClr>
                </a:solidFill>
              </a:rPr>
              <a:pPr/>
              <a:t>7/7/19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9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a:t>TITLE</a:t>
            </a:r>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7/7/19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215958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8636" y="136091"/>
            <a:ext cx="8229600" cy="1143000"/>
          </a:xfrm>
        </p:spPr>
        <p:txBody>
          <a:bodyPr/>
          <a:lstStyle>
            <a:lvl1pPr>
              <a:defRPr>
                <a:latin typeface="Calisto MT"/>
                <a:cs typeface="Calisto MT"/>
              </a:defRPr>
            </a:lvl1pPr>
          </a:lstStyle>
          <a:p>
            <a:r>
              <a:rPr lang="en-US" altLang="ja-JP"/>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Date Placeholder 4"/>
          <p:cNvSpPr>
            <a:spLocks noGrp="1"/>
          </p:cNvSpPr>
          <p:nvPr>
            <p:ph type="dt" sz="half" idx="10"/>
          </p:nvPr>
        </p:nvSpPr>
        <p:spPr/>
        <p:txBody>
          <a:bodyPr/>
          <a:lstStyle/>
          <a:p>
            <a:fld id="{3130656C-E5CC-B049-994B-E28EBC966DB0}" type="datetimeFigureOut">
              <a:rPr lang="en-US" smtClean="0"/>
              <a:t>7/7/19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340609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800">
                <a:latin typeface="Calisto MT"/>
                <a:cs typeface="Calisto MT"/>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130656C-E5CC-B049-994B-E28EBC966DB0}" type="datetimeFigureOut">
              <a:rPr lang="en-US" smtClean="0"/>
              <a:t>7/7/19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238950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a:t>TITLE</a:t>
            </a:r>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130656C-E5CC-B049-994B-E28EBC966DB0}" type="datetimeFigureOut">
              <a:rPr lang="en-US" smtClean="0"/>
              <a:t>7/7/19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130030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8636" y="136091"/>
            <a:ext cx="8229600" cy="1143000"/>
          </a:xfrm>
        </p:spPr>
        <p:txBody>
          <a:bodyPr/>
          <a:lstStyle>
            <a:lvl1pPr>
              <a:defRPr>
                <a:latin typeface="Calisto MT"/>
                <a:cs typeface="Calisto M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0656C-E5CC-B049-994B-E28EBC966DB0}" type="datetimeFigureOut">
              <a:rPr lang="en-US" smtClean="0"/>
              <a:t>7/7/19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287190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800">
                <a:latin typeface="Calisto MT"/>
                <a:cs typeface="Calisto MT"/>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130656C-E5CC-B049-994B-E28EBC966DB0}" type="datetimeFigureOut">
              <a:rPr lang="en-US" smtClean="0"/>
              <a:t>7/7/19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82441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a:t>TITLE</a:t>
            </a:r>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130656C-E5CC-B049-994B-E28EBC966DB0}" type="datetimeFigureOut">
              <a:rPr lang="en-US" smtClean="0"/>
              <a:t>7/7/19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37084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8636" y="136091"/>
            <a:ext cx="8229600" cy="1143000"/>
          </a:xfrm>
        </p:spPr>
        <p:txBody>
          <a:bodyPr/>
          <a:lstStyle>
            <a:lvl1pPr>
              <a:defRPr>
                <a:latin typeface="Calisto MT"/>
                <a:cs typeface="Calisto M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0656C-E5CC-B049-994B-E28EBC966DB0}" type="datetimeFigureOut">
              <a:rPr lang="en-US" smtClean="0"/>
              <a:t>7/7/19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467258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0656C-E5CC-B049-994B-E28EBC966DB0}" type="datetimeFigureOut">
              <a:rPr lang="en-US" smtClean="0"/>
              <a:t>7/7/19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975D-DB3F-FC48-BCB9-588D39145405}" type="slidenum">
              <a:rPr lang="en-US" smtClean="0"/>
              <a:t>‹#›</a:t>
            </a:fld>
            <a:endParaRPr lang="en-US"/>
          </a:p>
        </p:txBody>
      </p:sp>
      <p:pic>
        <p:nvPicPr>
          <p:cNvPr id="7" name="Picture 6" descr="template-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443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BBE4-7999-D54B-8536-A3EE228AA83A}" type="datetimeFigureOut">
              <a:rPr lang="en-US" smtClean="0"/>
              <a:t>7/7/19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78594-78E3-E041-9997-CC4086C69E39}" type="slidenum">
              <a:rPr lang="en-US" smtClean="0"/>
              <a:t>‹#›</a:t>
            </a:fld>
            <a:endParaRPr lang="en-US"/>
          </a:p>
        </p:txBody>
      </p:sp>
      <p:pic>
        <p:nvPicPr>
          <p:cNvPr id="7" name="Picture 6" descr="templat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689498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4785A-8E50-244D-8FB9-490BF0757050}" type="datetimeFigureOut">
              <a:rPr lang="en-US" smtClean="0"/>
              <a:t>7/7/19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CD310-88AA-3547-926F-F1DBE73E0F25}" type="slidenum">
              <a:rPr lang="en-US" smtClean="0"/>
              <a:t>‹#›</a:t>
            </a:fld>
            <a:endParaRPr lang="en-US"/>
          </a:p>
        </p:txBody>
      </p:sp>
      <p:pic>
        <p:nvPicPr>
          <p:cNvPr id="7" name="Picture 6" descr="template-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986976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DDCDF-3E83-7341-8E9F-3CF782FF3634}" type="datetimeFigureOut">
              <a:rPr lang="en-US" smtClean="0"/>
              <a:t>7/7/19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8D74E-DFC3-D145-AA15-AFD38CD30667}" type="slidenum">
              <a:rPr lang="en-US" smtClean="0"/>
              <a:t>‹#›</a:t>
            </a:fld>
            <a:endParaRPr lang="en-US"/>
          </a:p>
        </p:txBody>
      </p:sp>
      <p:pic>
        <p:nvPicPr>
          <p:cNvPr id="7" name="Picture 6" descr="template-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66493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183"/>
            <a:ext cx="8229600" cy="1143000"/>
          </a:xfrm>
          <a:prstGeom prst="rect">
            <a:avLst/>
          </a:prstGeom>
        </p:spPr>
        <p:txBody>
          <a:bodyPr vert="horz" lIns="91440" tIns="45720" rIns="91440" bIns="45720" rtlCol="0" anchor="ctr">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457200" y="2134178"/>
            <a:ext cx="8229600" cy="3991985"/>
          </a:xfrm>
          <a:prstGeom prst="rect">
            <a:avLst/>
          </a:prstGeom>
        </p:spPr>
        <p:txBody>
          <a:bodyPr vert="horz" lIns="91440" tIns="45720" rIns="91440" bIns="45720" rtlCol="0">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FCBBE4-7999-D54B-8536-A3EE228AA83A}" type="datetimeFigureOut">
              <a:rPr lang="en-US" smtClean="0">
                <a:solidFill>
                  <a:prstClr val="black">
                    <a:tint val="75000"/>
                  </a:prstClr>
                </a:solidFill>
              </a:rPr>
              <a:pPr defTabSz="914400"/>
              <a:t>7/7/19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878594-78E3-E041-9997-CC4086C69E39}" type="slidenum">
              <a:rPr lang="en-US" smtClean="0">
                <a:solidFill>
                  <a:prstClr val="black">
                    <a:tint val="75000"/>
                  </a:prstClr>
                </a:solidFill>
              </a:rPr>
              <a:pPr defTabSz="914400"/>
              <a:t>‹#›</a:t>
            </a:fld>
            <a:endParaRPr lang="en-US">
              <a:solidFill>
                <a:prstClr val="black">
                  <a:tint val="75000"/>
                </a:prstClr>
              </a:solidFill>
            </a:endParaRPr>
          </a:p>
        </p:txBody>
      </p:sp>
      <p:pic>
        <p:nvPicPr>
          <p:cNvPr id="7" name="Picture 6" descr="new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228417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l" defTabSz="457200" rtl="0" eaLnBrk="1" latinLnBrk="0" hangingPunct="1">
        <a:spcBef>
          <a:spcPct val="0"/>
        </a:spcBef>
        <a:buNone/>
        <a:defRPr kumimoji="1" sz="3600" kern="1200">
          <a:solidFill>
            <a:schemeClr val="tx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kumimoji="1"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FCBBE4-7999-D54B-8536-A3EE228AA83A}" type="datetimeFigureOut">
              <a:rPr lang="en-US" smtClean="0">
                <a:solidFill>
                  <a:prstClr val="black">
                    <a:tint val="75000"/>
                  </a:prstClr>
                </a:solidFill>
              </a:rPr>
              <a:pPr defTabSz="914400"/>
              <a:t>7/7/19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878594-78E3-E041-9997-CC4086C69E39}" type="slidenum">
              <a:rPr lang="en-US" smtClean="0">
                <a:solidFill>
                  <a:prstClr val="black">
                    <a:tint val="75000"/>
                  </a:prstClr>
                </a:solidFill>
              </a:rPr>
              <a:pPr defTabSz="914400"/>
              <a:t>‹#›</a:t>
            </a:fld>
            <a:endParaRPr lang="en-US">
              <a:solidFill>
                <a:prstClr val="black">
                  <a:tint val="75000"/>
                </a:prstClr>
              </a:solidFill>
            </a:endParaRPr>
          </a:p>
        </p:txBody>
      </p:sp>
      <p:pic>
        <p:nvPicPr>
          <p:cNvPr id="7" name="Picture 6" descr="tit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191000" y="1468850"/>
            <a:ext cx="4495800" cy="1566450"/>
          </a:xfrm>
          <a:prstGeom prst="rect">
            <a:avLst/>
          </a:prstGeom>
        </p:spPr>
        <p:txBody>
          <a:bodyPr vert="horz" lIns="91440" tIns="45720" rIns="91440" bIns="45720" rtlCol="0" anchor="ctr">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4191000" y="3259550"/>
            <a:ext cx="4495800" cy="2277649"/>
          </a:xfrm>
          <a:prstGeom prst="rect">
            <a:avLst/>
          </a:prstGeom>
        </p:spPr>
        <p:txBody>
          <a:bodyPr vert="horz" lIns="91440" tIns="45720" rIns="91440" bIns="45720" rtlCol="0">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Tree>
    <p:extLst>
      <p:ext uri="{BB962C8B-B14F-4D97-AF65-F5344CB8AC3E}">
        <p14:creationId xmlns:p14="http://schemas.microsoft.com/office/powerpoint/2010/main" val="743448635"/>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457200" rtl="0" eaLnBrk="1" latinLnBrk="0" hangingPunct="1">
        <a:spcBef>
          <a:spcPct val="0"/>
        </a:spcBef>
        <a:buNone/>
        <a:defRPr kumimoji="1" sz="3600" kern="1200">
          <a:solidFill>
            <a:schemeClr val="tx2"/>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kumimoji="1"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kumimoji="1" sz="1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kumimoji="1" sz="16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kumimoji="1" sz="14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kumimoji="1"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0481" y="563585"/>
            <a:ext cx="5303519" cy="1860749"/>
          </a:xfrm>
        </p:spPr>
        <p:txBody>
          <a:bodyPr>
            <a:normAutofit/>
          </a:bodyPr>
          <a:lstStyle/>
          <a:p>
            <a:pPr algn="ctr"/>
            <a:r>
              <a:rPr lang="en-US" sz="2400" b="1" dirty="0">
                <a:latin typeface="Century Gothic" charset="0"/>
                <a:ea typeface="Century Gothic" charset="0"/>
                <a:cs typeface="Century Gothic" charset="0"/>
              </a:rPr>
              <a:t>Teachers’ Initial Responses to High-Leverage Instances </a:t>
            </a:r>
            <a:br>
              <a:rPr lang="en-US" sz="2400" b="1" dirty="0">
                <a:latin typeface="Century Gothic" charset="0"/>
                <a:ea typeface="Century Gothic" charset="0"/>
                <a:cs typeface="Century Gothic" charset="0"/>
              </a:rPr>
            </a:br>
            <a:r>
              <a:rPr lang="en-US" sz="2400" b="1" dirty="0">
                <a:latin typeface="Century Gothic" charset="0"/>
                <a:ea typeface="Century Gothic" charset="0"/>
                <a:cs typeface="Century Gothic" charset="0"/>
              </a:rPr>
              <a:t>of Student Mathematical Thinking</a:t>
            </a:r>
          </a:p>
        </p:txBody>
      </p:sp>
      <p:sp>
        <p:nvSpPr>
          <p:cNvPr id="3" name="Subtitle 2"/>
          <p:cNvSpPr>
            <a:spLocks noGrp="1"/>
          </p:cNvSpPr>
          <p:nvPr>
            <p:ph type="subTitle" idx="1"/>
          </p:nvPr>
        </p:nvSpPr>
        <p:spPr>
          <a:xfrm>
            <a:off x="3742006" y="2363373"/>
            <a:ext cx="5452329" cy="2136084"/>
          </a:xfrm>
        </p:spPr>
        <p:txBody>
          <a:bodyPr>
            <a:normAutofit/>
          </a:bodyPr>
          <a:lstStyle/>
          <a:p>
            <a:pPr algn="ctr"/>
            <a:r>
              <a:rPr lang="en-US" altLang="ja-JP" sz="1800" b="1" dirty="0">
                <a:solidFill>
                  <a:schemeClr val="accent1">
                    <a:lumMod val="75000"/>
                  </a:schemeClr>
                </a:solidFill>
                <a:latin typeface="Helvitica"/>
                <a:cs typeface="Helvitica"/>
              </a:rPr>
              <a:t>Shari L. Stockero</a:t>
            </a:r>
            <a:r>
              <a:rPr lang="en-US" altLang="ja-JP" sz="1800" dirty="0">
                <a:solidFill>
                  <a:schemeClr val="accent1">
                    <a:lumMod val="75000"/>
                  </a:schemeClr>
                </a:solidFill>
                <a:latin typeface="Helvitica"/>
                <a:cs typeface="Helvitica"/>
              </a:rPr>
              <a:t> – Michigan Technological Univ.</a:t>
            </a:r>
          </a:p>
          <a:p>
            <a:pPr algn="ctr"/>
            <a:r>
              <a:rPr lang="en-US" altLang="ja-JP" sz="1800" b="1" dirty="0">
                <a:solidFill>
                  <a:schemeClr val="accent1">
                    <a:lumMod val="75000"/>
                  </a:schemeClr>
                </a:solidFill>
                <a:latin typeface="Helvitica"/>
                <a:cs typeface="Helvitica"/>
              </a:rPr>
              <a:t>Laura R. Van </a:t>
            </a:r>
            <a:r>
              <a:rPr lang="en-US" altLang="ja-JP" sz="1800" b="1" dirty="0" err="1">
                <a:solidFill>
                  <a:schemeClr val="accent1">
                    <a:lumMod val="75000"/>
                  </a:schemeClr>
                </a:solidFill>
                <a:latin typeface="Helvitica"/>
                <a:cs typeface="Helvitica"/>
              </a:rPr>
              <a:t>Zoest</a:t>
            </a:r>
            <a:r>
              <a:rPr lang="en-US" altLang="ja-JP" sz="1800" dirty="0">
                <a:solidFill>
                  <a:schemeClr val="accent1">
                    <a:lumMod val="75000"/>
                  </a:schemeClr>
                </a:solidFill>
                <a:latin typeface="Helvitica"/>
                <a:cs typeface="Helvitica"/>
              </a:rPr>
              <a:t> – Western Michigan University</a:t>
            </a:r>
          </a:p>
          <a:p>
            <a:pPr algn="ctr"/>
            <a:r>
              <a:rPr lang="en-US" altLang="ja-JP" sz="1800" b="1" dirty="0">
                <a:solidFill>
                  <a:schemeClr val="accent1">
                    <a:lumMod val="75000"/>
                  </a:schemeClr>
                </a:solidFill>
                <a:latin typeface="Helvitica"/>
                <a:cs typeface="Helvitica"/>
              </a:rPr>
              <a:t>Mary A. Ochieng </a:t>
            </a:r>
            <a:r>
              <a:rPr lang="en-US" altLang="ja-JP" sz="1800" dirty="0">
                <a:solidFill>
                  <a:schemeClr val="accent1">
                    <a:lumMod val="75000"/>
                  </a:schemeClr>
                </a:solidFill>
                <a:latin typeface="Helvitica"/>
                <a:cs typeface="Helvitica"/>
              </a:rPr>
              <a:t>– Strathmore University</a:t>
            </a:r>
          </a:p>
          <a:p>
            <a:pPr algn="ctr"/>
            <a:r>
              <a:rPr lang="en-US" altLang="ja-JP" sz="1800" b="1" dirty="0">
                <a:solidFill>
                  <a:schemeClr val="accent1">
                    <a:lumMod val="75000"/>
                  </a:schemeClr>
                </a:solidFill>
                <a:latin typeface="Helvitica"/>
                <a:cs typeface="Helvitica"/>
              </a:rPr>
              <a:t>Joshua M. </a:t>
            </a:r>
            <a:r>
              <a:rPr lang="en-US" altLang="ja-JP" sz="1800" b="1" dirty="0" err="1">
                <a:solidFill>
                  <a:schemeClr val="accent1">
                    <a:lumMod val="75000"/>
                  </a:schemeClr>
                </a:solidFill>
                <a:latin typeface="Helvitica"/>
                <a:cs typeface="Helvitica"/>
              </a:rPr>
              <a:t>Ruk</a:t>
            </a:r>
            <a:r>
              <a:rPr lang="en-US" altLang="ja-JP" sz="1800" dirty="0">
                <a:solidFill>
                  <a:schemeClr val="accent1">
                    <a:lumMod val="75000"/>
                  </a:schemeClr>
                </a:solidFill>
                <a:latin typeface="Helvitica"/>
                <a:cs typeface="Helvitica"/>
              </a:rPr>
              <a:t> – Western Michigan University</a:t>
            </a:r>
          </a:p>
          <a:p>
            <a:pPr algn="ctr"/>
            <a:r>
              <a:rPr lang="en-US" altLang="ja-JP" sz="1800" b="1" dirty="0">
                <a:solidFill>
                  <a:schemeClr val="accent1">
                    <a:lumMod val="75000"/>
                  </a:schemeClr>
                </a:solidFill>
                <a:latin typeface="Helvitica"/>
                <a:cs typeface="Helvitica"/>
              </a:rPr>
              <a:t>Blake E. Peterson </a:t>
            </a:r>
            <a:r>
              <a:rPr lang="en-US" altLang="ja-JP" sz="1800" dirty="0">
                <a:solidFill>
                  <a:schemeClr val="accent1">
                    <a:lumMod val="75000"/>
                  </a:schemeClr>
                </a:solidFill>
                <a:latin typeface="Helvitica"/>
                <a:cs typeface="Helvitica"/>
              </a:rPr>
              <a:t>–</a:t>
            </a:r>
            <a:r>
              <a:rPr lang="en-US" altLang="ja-JP" sz="1800" b="1" dirty="0">
                <a:solidFill>
                  <a:schemeClr val="accent1">
                    <a:lumMod val="75000"/>
                  </a:schemeClr>
                </a:solidFill>
                <a:latin typeface="Helvitica"/>
                <a:cs typeface="Helvitica"/>
              </a:rPr>
              <a:t> </a:t>
            </a:r>
            <a:r>
              <a:rPr lang="en-US" altLang="ja-JP" sz="1800" dirty="0">
                <a:solidFill>
                  <a:schemeClr val="accent1">
                    <a:lumMod val="75000"/>
                  </a:schemeClr>
                </a:solidFill>
                <a:latin typeface="Helvitica"/>
                <a:cs typeface="Helvitica"/>
              </a:rPr>
              <a:t>Brigham Young University</a:t>
            </a:r>
          </a:p>
          <a:p>
            <a:pPr algn="ctr"/>
            <a:r>
              <a:rPr lang="en-US" altLang="ja-JP" sz="1800" b="1" dirty="0">
                <a:solidFill>
                  <a:schemeClr val="accent1">
                    <a:lumMod val="75000"/>
                  </a:schemeClr>
                </a:solidFill>
                <a:latin typeface="Helvitica"/>
                <a:cs typeface="Helvitica"/>
              </a:rPr>
              <a:t>Keith R. </a:t>
            </a:r>
            <a:r>
              <a:rPr lang="en-US" altLang="ja-JP" sz="1800" b="1" dirty="0" err="1">
                <a:solidFill>
                  <a:schemeClr val="accent1">
                    <a:lumMod val="75000"/>
                  </a:schemeClr>
                </a:solidFill>
                <a:latin typeface="Helvitica"/>
                <a:cs typeface="Helvitica"/>
              </a:rPr>
              <a:t>Leatham</a:t>
            </a:r>
            <a:r>
              <a:rPr lang="en-US" altLang="ja-JP" sz="1800" b="1" dirty="0">
                <a:solidFill>
                  <a:schemeClr val="accent1">
                    <a:lumMod val="75000"/>
                  </a:schemeClr>
                </a:solidFill>
                <a:latin typeface="Helvitica"/>
                <a:cs typeface="Helvitica"/>
              </a:rPr>
              <a:t> </a:t>
            </a:r>
            <a:r>
              <a:rPr lang="en-US" altLang="ja-JP" sz="1800" dirty="0">
                <a:solidFill>
                  <a:schemeClr val="accent1">
                    <a:lumMod val="75000"/>
                  </a:schemeClr>
                </a:solidFill>
                <a:latin typeface="Helvitica"/>
                <a:cs typeface="Helvitica"/>
              </a:rPr>
              <a:t>– Brigham Young University</a:t>
            </a:r>
          </a:p>
        </p:txBody>
      </p:sp>
      <p:sp>
        <p:nvSpPr>
          <p:cNvPr id="6" name="TextBox 5"/>
          <p:cNvSpPr txBox="1"/>
          <p:nvPr/>
        </p:nvSpPr>
        <p:spPr>
          <a:xfrm>
            <a:off x="893566" y="4906954"/>
            <a:ext cx="7443483" cy="1477328"/>
          </a:xfrm>
          <a:prstGeom prst="rect">
            <a:avLst/>
          </a:prstGeom>
          <a:solidFill>
            <a:schemeClr val="bg1">
              <a:lumMod val="85000"/>
            </a:schemeClr>
          </a:solidFill>
        </p:spPr>
        <p:txBody>
          <a:bodyPr wrap="square" rtlCol="0">
            <a:spAutoFit/>
          </a:bodyPr>
          <a:lstStyle/>
          <a:p>
            <a:pPr algn="ctr" defTabSz="914400"/>
            <a:r>
              <a:rPr lang="en-US" dirty="0">
                <a:solidFill>
                  <a:prstClr val="black"/>
                </a:solidFill>
              </a:rPr>
              <a:t>Supported by</a:t>
            </a:r>
          </a:p>
          <a:p>
            <a:pPr algn="ctr" defTabSz="914400"/>
            <a:r>
              <a:rPr lang="en-US" b="1" dirty="0">
                <a:solidFill>
                  <a:srgbClr val="AD0101">
                    <a:lumMod val="75000"/>
                  </a:srgbClr>
                </a:solidFill>
              </a:rPr>
              <a:t>Leveraging MOSTs: Developing a Theory of Productive Use of Student Mathematical Thinking</a:t>
            </a:r>
          </a:p>
          <a:p>
            <a:pPr algn="ctr" defTabSz="914400"/>
            <a:r>
              <a:rPr lang="en-US" dirty="0">
                <a:solidFill>
                  <a:prstClr val="black"/>
                </a:solidFill>
              </a:rPr>
              <a:t>a 5-year collaborative research project funded by the US National Science Foundation (DRL-1220141, DRL-1220357, DRL-1220148)</a:t>
            </a:r>
          </a:p>
        </p:txBody>
      </p:sp>
      <p:sp>
        <p:nvSpPr>
          <p:cNvPr id="10" name="TextBox 9"/>
          <p:cNvSpPr txBox="1"/>
          <p:nvPr/>
        </p:nvSpPr>
        <p:spPr>
          <a:xfrm>
            <a:off x="796018" y="1093850"/>
            <a:ext cx="2504340" cy="400110"/>
          </a:xfrm>
          <a:prstGeom prst="rect">
            <a:avLst/>
          </a:prstGeom>
          <a:noFill/>
        </p:spPr>
        <p:txBody>
          <a:bodyPr wrap="none" rtlCol="0">
            <a:spAutoFit/>
          </a:bodyPr>
          <a:lstStyle/>
          <a:p>
            <a:pPr defTabSz="914400"/>
            <a:r>
              <a:rPr lang="en-US" altLang="ja-JP" sz="2000" dirty="0" err="1">
                <a:solidFill>
                  <a:srgbClr val="AD0101">
                    <a:lumMod val="75000"/>
                  </a:srgbClr>
                </a:solidFill>
                <a:cs typeface="Helvitica"/>
              </a:rPr>
              <a:t>BuildingOnMOSTs.org</a:t>
            </a:r>
            <a:endParaRPr lang="en-US" sz="2000" dirty="0">
              <a:solidFill>
                <a:srgbClr val="AD0101">
                  <a:lumMod val="75000"/>
                </a:srgbClr>
              </a:solidFill>
              <a:cs typeface="Helvitica"/>
            </a:endParaRPr>
          </a:p>
        </p:txBody>
      </p:sp>
    </p:spTree>
    <p:extLst>
      <p:ext uri="{BB962C8B-B14F-4D97-AF65-F5344CB8AC3E}">
        <p14:creationId xmlns:p14="http://schemas.microsoft.com/office/powerpoint/2010/main" val="91654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19" y="88738"/>
            <a:ext cx="6706056" cy="1069450"/>
          </a:xfrm>
        </p:spPr>
        <p:txBody>
          <a:bodyPr>
            <a:noAutofit/>
          </a:bodyPr>
          <a:lstStyle/>
          <a:p>
            <a:r>
              <a:rPr lang="en-US" sz="4000" dirty="0">
                <a:latin typeface="+mj-lt"/>
                <a:ea typeface="Helvetica" charset="0"/>
                <a:cs typeface="Helvetica" charset="0"/>
              </a:rPr>
              <a:t>Recognition of Student Actions</a:t>
            </a:r>
          </a:p>
        </p:txBody>
      </p:sp>
      <p:graphicFrame>
        <p:nvGraphicFramePr>
          <p:cNvPr id="6" name="Content Placeholder 5">
            <a:extLst>
              <a:ext uri="{FF2B5EF4-FFF2-40B4-BE49-F238E27FC236}">
                <a16:creationId xmlns:a16="http://schemas.microsoft.com/office/drawing/2014/main" id="{3BD9799F-4681-D44A-9F40-1510F738E9D4}"/>
              </a:ext>
            </a:extLst>
          </p:cNvPr>
          <p:cNvGraphicFramePr>
            <a:graphicFrameLocks noGrp="1"/>
          </p:cNvGraphicFramePr>
          <p:nvPr>
            <p:ph idx="1"/>
            <p:extLst>
              <p:ext uri="{D42A27DB-BD31-4B8C-83A1-F6EECF244321}">
                <p14:modId xmlns:p14="http://schemas.microsoft.com/office/powerpoint/2010/main" val="2384724408"/>
              </p:ext>
            </p:extLst>
          </p:nvPr>
        </p:nvGraphicFramePr>
        <p:xfrm>
          <a:off x="422032" y="2194562"/>
          <a:ext cx="8299936" cy="2982349"/>
        </p:xfrm>
        <a:graphic>
          <a:graphicData uri="http://schemas.openxmlformats.org/drawingml/2006/table">
            <a:tbl>
              <a:tblPr>
                <a:tableStyleId>{5C22544A-7EE6-4342-B048-85BDC9FD1C3A}</a:tableStyleId>
              </a:tblPr>
              <a:tblGrid>
                <a:gridCol w="1083212">
                  <a:extLst>
                    <a:ext uri="{9D8B030D-6E8A-4147-A177-3AD203B41FA5}">
                      <a16:colId xmlns:a16="http://schemas.microsoft.com/office/drawing/2014/main" val="2450980745"/>
                    </a:ext>
                  </a:extLst>
                </a:gridCol>
                <a:gridCol w="1078313">
                  <a:extLst>
                    <a:ext uri="{9D8B030D-6E8A-4147-A177-3AD203B41FA5}">
                      <a16:colId xmlns:a16="http://schemas.microsoft.com/office/drawing/2014/main" val="991715854"/>
                    </a:ext>
                  </a:extLst>
                </a:gridCol>
                <a:gridCol w="1292129">
                  <a:extLst>
                    <a:ext uri="{9D8B030D-6E8A-4147-A177-3AD203B41FA5}">
                      <a16:colId xmlns:a16="http://schemas.microsoft.com/office/drawing/2014/main" val="1663114113"/>
                    </a:ext>
                  </a:extLst>
                </a:gridCol>
                <a:gridCol w="1399700">
                  <a:extLst>
                    <a:ext uri="{9D8B030D-6E8A-4147-A177-3AD203B41FA5}">
                      <a16:colId xmlns:a16="http://schemas.microsoft.com/office/drawing/2014/main" val="823125837"/>
                    </a:ext>
                  </a:extLst>
                </a:gridCol>
                <a:gridCol w="1097279">
                  <a:extLst>
                    <a:ext uri="{9D8B030D-6E8A-4147-A177-3AD203B41FA5}">
                      <a16:colId xmlns:a16="http://schemas.microsoft.com/office/drawing/2014/main" val="1841047322"/>
                    </a:ext>
                  </a:extLst>
                </a:gridCol>
                <a:gridCol w="1057174">
                  <a:extLst>
                    <a:ext uri="{9D8B030D-6E8A-4147-A177-3AD203B41FA5}">
                      <a16:colId xmlns:a16="http://schemas.microsoft.com/office/drawing/2014/main" val="2177645963"/>
                    </a:ext>
                  </a:extLst>
                </a:gridCol>
                <a:gridCol w="1292129">
                  <a:extLst>
                    <a:ext uri="{9D8B030D-6E8A-4147-A177-3AD203B41FA5}">
                      <a16:colId xmlns:a16="http://schemas.microsoft.com/office/drawing/2014/main" val="2085234938"/>
                    </a:ext>
                  </a:extLst>
                </a:gridCol>
              </a:tblGrid>
              <a:tr h="500342">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lnSpc>
                          <a:spcPts val="1600"/>
                        </a:lnSpc>
                        <a:spcBef>
                          <a:spcPts val="0"/>
                        </a:spcBef>
                        <a:spcAft>
                          <a:spcPts val="300"/>
                        </a:spcAft>
                      </a:pPr>
                      <a:r>
                        <a:rPr lang="en-AU" sz="1800" b="1" dirty="0">
                          <a:effectLst/>
                        </a:rPr>
                        <a:t>Student Ideas</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7873415"/>
                  </a:ext>
                </a:extLst>
              </a:tr>
              <a:tr h="442608">
                <a:tc>
                  <a:txBody>
                    <a:bodyPr/>
                    <a:lstStyle/>
                    <a:p>
                      <a:pPr marL="0" marR="0" algn="ctr">
                        <a:lnSpc>
                          <a:spcPts val="1600"/>
                        </a:lnSpc>
                        <a:spcBef>
                          <a:spcPts val="0"/>
                        </a:spcBef>
                        <a:spcAft>
                          <a:spcPts val="300"/>
                        </a:spcAft>
                      </a:pPr>
                      <a:r>
                        <a:rPr lang="en-AU" sz="1800">
                          <a:effectLst/>
                        </a:rPr>
                        <a:t> </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Core</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Peripheral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NA</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Other</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Total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1338715424"/>
                  </a:ext>
                </a:extLst>
              </a:tr>
              <a:tr h="486257">
                <a:tc rowSpan="4">
                  <a:txBody>
                    <a:bodyPr/>
                    <a:lstStyle/>
                    <a:p>
                      <a:pPr marL="0" marR="0" algn="ctr">
                        <a:lnSpc>
                          <a:spcPts val="1600"/>
                        </a:lnSpc>
                        <a:spcBef>
                          <a:spcPts val="0"/>
                        </a:spcBef>
                        <a:spcAft>
                          <a:spcPts val="300"/>
                        </a:spcAft>
                      </a:pPr>
                      <a:r>
                        <a:rPr lang="en-AU" sz="1800" b="1" dirty="0">
                          <a:effectLst/>
                        </a:rPr>
                        <a:t>Student</a:t>
                      </a:r>
                      <a:endParaRPr lang="en-US" sz="1800" b="1" dirty="0">
                        <a:effectLst/>
                      </a:endParaRPr>
                    </a:p>
                    <a:p>
                      <a:pPr marL="0" marR="0" algn="ctr">
                        <a:lnSpc>
                          <a:spcPts val="1600"/>
                        </a:lnSpc>
                        <a:spcBef>
                          <a:spcPts val="0"/>
                        </a:spcBef>
                        <a:spcAft>
                          <a:spcPts val="300"/>
                        </a:spcAft>
                      </a:pPr>
                      <a:r>
                        <a:rPr lang="en-AU" sz="1800" b="1" dirty="0">
                          <a:effectLst/>
                        </a:rPr>
                        <a:t>Actions</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Explicit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95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a:effectLst/>
                        </a:rPr>
                        <a:t>115 (46%)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4099091"/>
                  </a:ext>
                </a:extLst>
              </a:tr>
              <a:tr h="486257">
                <a:tc vMerge="1">
                  <a:txBody>
                    <a:bodyPr/>
                    <a:lstStyle/>
                    <a:p>
                      <a:endParaRPr lang="en-US"/>
                    </a:p>
                  </a:txBody>
                  <a:tcPr/>
                </a:tc>
                <a:tc>
                  <a:txBody>
                    <a:bodyPr/>
                    <a:lstStyle/>
                    <a:p>
                      <a:pPr marL="0" marR="0" algn="ctr">
                        <a:lnSpc>
                          <a:spcPts val="1600"/>
                        </a:lnSpc>
                        <a:spcBef>
                          <a:spcPts val="0"/>
                        </a:spcBef>
                        <a:spcAft>
                          <a:spcPts val="300"/>
                        </a:spcAft>
                      </a:pPr>
                      <a:r>
                        <a:rPr lang="en-AU" sz="1800">
                          <a:effectLst/>
                        </a:rPr>
                        <a:t>Implicit</a:t>
                      </a:r>
                      <a:endParaRPr lang="en-US" sz="180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54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65 (26%)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12549605"/>
                  </a:ext>
                </a:extLst>
              </a:tr>
              <a:tr h="486257">
                <a:tc vMerge="1">
                  <a:txBody>
                    <a:bodyPr/>
                    <a:lstStyle/>
                    <a:p>
                      <a:endParaRPr lang="en-US"/>
                    </a:p>
                  </a:txBody>
                  <a:tcPr/>
                </a:tc>
                <a:tc>
                  <a:txBody>
                    <a:bodyPr/>
                    <a:lstStyle/>
                    <a:p>
                      <a:pPr marL="0" marR="0" algn="ctr">
                        <a:lnSpc>
                          <a:spcPts val="1600"/>
                        </a:lnSpc>
                        <a:spcBef>
                          <a:spcPts val="0"/>
                        </a:spcBef>
                        <a:spcAft>
                          <a:spcPts val="300"/>
                        </a:spcAft>
                      </a:pPr>
                      <a:r>
                        <a:rPr lang="en-AU" sz="1800">
                          <a:effectLst/>
                        </a:rPr>
                        <a:t>Not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71 (28%)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5604264"/>
                  </a:ext>
                </a:extLst>
              </a:tr>
              <a:tr h="580628">
                <a:tc vMerge="1">
                  <a:txBody>
                    <a:bodyPr/>
                    <a:lstStyle/>
                    <a:p>
                      <a:endParaRPr lang="en-US"/>
                    </a:p>
                  </a:txBody>
                  <a:tcPr/>
                </a:tc>
                <a:tc>
                  <a:txBody>
                    <a:bodyPr/>
                    <a:lstStyle/>
                    <a:p>
                      <a:pPr marL="0" marR="0" algn="ctr">
                        <a:lnSpc>
                          <a:spcPts val="1600"/>
                        </a:lnSpc>
                        <a:spcBef>
                          <a:spcPts val="0"/>
                        </a:spcBef>
                        <a:spcAft>
                          <a:spcPts val="300"/>
                        </a:spcAft>
                      </a:pPr>
                      <a:r>
                        <a:rPr lang="en-AU" sz="1800">
                          <a:effectLst/>
                        </a:rPr>
                        <a:t>Total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172 (69%)</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34 (14%)</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39 (16%)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 (2%)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251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93693"/>
                  </a:ext>
                </a:extLst>
              </a:tr>
            </a:tbl>
          </a:graphicData>
        </a:graphic>
      </p:graphicFrame>
    </p:spTree>
    <p:extLst>
      <p:ext uri="{BB962C8B-B14F-4D97-AF65-F5344CB8AC3E}">
        <p14:creationId xmlns:p14="http://schemas.microsoft.com/office/powerpoint/2010/main" val="9302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19" y="88738"/>
            <a:ext cx="6706056" cy="1069450"/>
          </a:xfrm>
        </p:spPr>
        <p:txBody>
          <a:bodyPr>
            <a:noAutofit/>
          </a:bodyPr>
          <a:lstStyle/>
          <a:p>
            <a:r>
              <a:rPr lang="en-US" sz="4000" dirty="0">
                <a:latin typeface="+mj-lt"/>
                <a:ea typeface="Helvetica" charset="0"/>
                <a:cs typeface="Helvetica" charset="0"/>
              </a:rPr>
              <a:t>Recognition of Student Ideas </a:t>
            </a:r>
          </a:p>
        </p:txBody>
      </p:sp>
      <p:graphicFrame>
        <p:nvGraphicFramePr>
          <p:cNvPr id="6" name="Content Placeholder 5">
            <a:extLst>
              <a:ext uri="{FF2B5EF4-FFF2-40B4-BE49-F238E27FC236}">
                <a16:creationId xmlns:a16="http://schemas.microsoft.com/office/drawing/2014/main" id="{3BD9799F-4681-D44A-9F40-1510F738E9D4}"/>
              </a:ext>
            </a:extLst>
          </p:cNvPr>
          <p:cNvGraphicFramePr>
            <a:graphicFrameLocks noGrp="1"/>
          </p:cNvGraphicFramePr>
          <p:nvPr>
            <p:ph idx="1"/>
            <p:extLst>
              <p:ext uri="{D42A27DB-BD31-4B8C-83A1-F6EECF244321}">
                <p14:modId xmlns:p14="http://schemas.microsoft.com/office/powerpoint/2010/main" val="3121516862"/>
              </p:ext>
            </p:extLst>
          </p:nvPr>
        </p:nvGraphicFramePr>
        <p:xfrm>
          <a:off x="422032" y="2194562"/>
          <a:ext cx="8299936" cy="2982349"/>
        </p:xfrm>
        <a:graphic>
          <a:graphicData uri="http://schemas.openxmlformats.org/drawingml/2006/table">
            <a:tbl>
              <a:tblPr>
                <a:tableStyleId>{5C22544A-7EE6-4342-B048-85BDC9FD1C3A}</a:tableStyleId>
              </a:tblPr>
              <a:tblGrid>
                <a:gridCol w="1083212">
                  <a:extLst>
                    <a:ext uri="{9D8B030D-6E8A-4147-A177-3AD203B41FA5}">
                      <a16:colId xmlns:a16="http://schemas.microsoft.com/office/drawing/2014/main" val="2450980745"/>
                    </a:ext>
                  </a:extLst>
                </a:gridCol>
                <a:gridCol w="1078313">
                  <a:extLst>
                    <a:ext uri="{9D8B030D-6E8A-4147-A177-3AD203B41FA5}">
                      <a16:colId xmlns:a16="http://schemas.microsoft.com/office/drawing/2014/main" val="991715854"/>
                    </a:ext>
                  </a:extLst>
                </a:gridCol>
                <a:gridCol w="1292129">
                  <a:extLst>
                    <a:ext uri="{9D8B030D-6E8A-4147-A177-3AD203B41FA5}">
                      <a16:colId xmlns:a16="http://schemas.microsoft.com/office/drawing/2014/main" val="1663114113"/>
                    </a:ext>
                  </a:extLst>
                </a:gridCol>
                <a:gridCol w="1399700">
                  <a:extLst>
                    <a:ext uri="{9D8B030D-6E8A-4147-A177-3AD203B41FA5}">
                      <a16:colId xmlns:a16="http://schemas.microsoft.com/office/drawing/2014/main" val="823125837"/>
                    </a:ext>
                  </a:extLst>
                </a:gridCol>
                <a:gridCol w="1097279">
                  <a:extLst>
                    <a:ext uri="{9D8B030D-6E8A-4147-A177-3AD203B41FA5}">
                      <a16:colId xmlns:a16="http://schemas.microsoft.com/office/drawing/2014/main" val="1841047322"/>
                    </a:ext>
                  </a:extLst>
                </a:gridCol>
                <a:gridCol w="1057174">
                  <a:extLst>
                    <a:ext uri="{9D8B030D-6E8A-4147-A177-3AD203B41FA5}">
                      <a16:colId xmlns:a16="http://schemas.microsoft.com/office/drawing/2014/main" val="2177645963"/>
                    </a:ext>
                  </a:extLst>
                </a:gridCol>
                <a:gridCol w="1292129">
                  <a:extLst>
                    <a:ext uri="{9D8B030D-6E8A-4147-A177-3AD203B41FA5}">
                      <a16:colId xmlns:a16="http://schemas.microsoft.com/office/drawing/2014/main" val="2085234938"/>
                    </a:ext>
                  </a:extLst>
                </a:gridCol>
              </a:tblGrid>
              <a:tr h="500342">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lnSpc>
                          <a:spcPts val="1600"/>
                        </a:lnSpc>
                        <a:spcBef>
                          <a:spcPts val="0"/>
                        </a:spcBef>
                        <a:spcAft>
                          <a:spcPts val="300"/>
                        </a:spcAft>
                      </a:pPr>
                      <a:r>
                        <a:rPr lang="en-AU" sz="1800" b="1" dirty="0">
                          <a:effectLst/>
                        </a:rPr>
                        <a:t>Student Ideas</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7873415"/>
                  </a:ext>
                </a:extLst>
              </a:tr>
              <a:tr h="442608">
                <a:tc>
                  <a:txBody>
                    <a:bodyPr/>
                    <a:lstStyle/>
                    <a:p>
                      <a:pPr marL="0" marR="0" algn="ctr">
                        <a:lnSpc>
                          <a:spcPts val="1600"/>
                        </a:lnSpc>
                        <a:spcBef>
                          <a:spcPts val="0"/>
                        </a:spcBef>
                        <a:spcAft>
                          <a:spcPts val="300"/>
                        </a:spcAft>
                      </a:pPr>
                      <a:r>
                        <a:rPr lang="en-AU" sz="1800">
                          <a:effectLst/>
                        </a:rPr>
                        <a:t> </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Core</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a:effectLst/>
                        </a:rPr>
                        <a:t>Peripheral</a:t>
                      </a:r>
                      <a:endParaRPr lang="en-US" sz="180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NA</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Other</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Total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8715424"/>
                  </a:ext>
                </a:extLst>
              </a:tr>
              <a:tr h="486257">
                <a:tc rowSpan="4">
                  <a:txBody>
                    <a:bodyPr/>
                    <a:lstStyle/>
                    <a:p>
                      <a:pPr marL="0" marR="0" algn="ctr">
                        <a:lnSpc>
                          <a:spcPts val="1600"/>
                        </a:lnSpc>
                        <a:spcBef>
                          <a:spcPts val="0"/>
                        </a:spcBef>
                        <a:spcAft>
                          <a:spcPts val="300"/>
                        </a:spcAft>
                      </a:pPr>
                      <a:r>
                        <a:rPr lang="en-AU" sz="1800" b="1" dirty="0">
                          <a:effectLst/>
                        </a:rPr>
                        <a:t>Student</a:t>
                      </a:r>
                      <a:endParaRPr lang="en-US" sz="1800" b="1" dirty="0">
                        <a:effectLst/>
                      </a:endParaRPr>
                    </a:p>
                    <a:p>
                      <a:pPr marL="0" marR="0" algn="ctr">
                        <a:lnSpc>
                          <a:spcPts val="1600"/>
                        </a:lnSpc>
                        <a:spcBef>
                          <a:spcPts val="0"/>
                        </a:spcBef>
                        <a:spcAft>
                          <a:spcPts val="300"/>
                        </a:spcAft>
                      </a:pPr>
                      <a:r>
                        <a:rPr lang="en-AU" sz="1800" b="1" dirty="0">
                          <a:effectLst/>
                        </a:rPr>
                        <a:t>Actions</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Explicit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95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115 (46%)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099091"/>
                  </a:ext>
                </a:extLst>
              </a:tr>
              <a:tr h="486257">
                <a:tc vMerge="1">
                  <a:txBody>
                    <a:bodyPr/>
                    <a:lstStyle/>
                    <a:p>
                      <a:endParaRPr lang="en-US"/>
                    </a:p>
                  </a:txBody>
                  <a:tcPr/>
                </a:tc>
                <a:tc>
                  <a:txBody>
                    <a:bodyPr/>
                    <a:lstStyle/>
                    <a:p>
                      <a:pPr marL="0" marR="0" algn="ctr">
                        <a:lnSpc>
                          <a:spcPts val="1600"/>
                        </a:lnSpc>
                        <a:spcBef>
                          <a:spcPts val="0"/>
                        </a:spcBef>
                        <a:spcAft>
                          <a:spcPts val="300"/>
                        </a:spcAft>
                      </a:pPr>
                      <a:r>
                        <a:rPr lang="en-AU" sz="1800">
                          <a:effectLst/>
                        </a:rPr>
                        <a:t>Implicit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65 (26%)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549605"/>
                  </a:ext>
                </a:extLst>
              </a:tr>
              <a:tr h="486257">
                <a:tc vMerge="1">
                  <a:txBody>
                    <a:bodyPr/>
                    <a:lstStyle/>
                    <a:p>
                      <a:endParaRPr lang="en-US"/>
                    </a:p>
                  </a:txBody>
                  <a:tcPr/>
                </a:tc>
                <a:tc>
                  <a:txBody>
                    <a:bodyPr/>
                    <a:lstStyle/>
                    <a:p>
                      <a:pPr marL="0" marR="0" algn="ctr">
                        <a:lnSpc>
                          <a:spcPts val="1600"/>
                        </a:lnSpc>
                        <a:spcBef>
                          <a:spcPts val="0"/>
                        </a:spcBef>
                        <a:spcAft>
                          <a:spcPts val="300"/>
                        </a:spcAft>
                      </a:pPr>
                      <a:r>
                        <a:rPr lang="en-AU" sz="1800">
                          <a:effectLst/>
                        </a:rPr>
                        <a:t>Not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71 (28%)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5604264"/>
                  </a:ext>
                </a:extLst>
              </a:tr>
              <a:tr h="580628">
                <a:tc vMerge="1">
                  <a:txBody>
                    <a:bodyPr/>
                    <a:lstStyle/>
                    <a:p>
                      <a:endParaRPr lang="en-US"/>
                    </a:p>
                  </a:txBody>
                  <a:tcPr/>
                </a:tc>
                <a:tc>
                  <a:txBody>
                    <a:bodyPr/>
                    <a:lstStyle/>
                    <a:p>
                      <a:pPr marL="0" marR="0" algn="ctr">
                        <a:lnSpc>
                          <a:spcPts val="1600"/>
                        </a:lnSpc>
                        <a:spcBef>
                          <a:spcPts val="0"/>
                        </a:spcBef>
                        <a:spcAft>
                          <a:spcPts val="300"/>
                        </a:spcAft>
                      </a:pPr>
                      <a:r>
                        <a:rPr lang="en-AU" sz="1800">
                          <a:effectLst/>
                        </a:rPr>
                        <a:t>Total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172 (69%)</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a:effectLst/>
                        </a:rPr>
                        <a:t>34 (14%)</a:t>
                      </a:r>
                      <a:endParaRPr lang="en-US" sz="180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39 (16%)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 (2%)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251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93693"/>
                  </a:ext>
                </a:extLst>
              </a:tr>
            </a:tbl>
          </a:graphicData>
        </a:graphic>
      </p:graphicFrame>
    </p:spTree>
    <p:extLst>
      <p:ext uri="{BB962C8B-B14F-4D97-AF65-F5344CB8AC3E}">
        <p14:creationId xmlns:p14="http://schemas.microsoft.com/office/powerpoint/2010/main" val="244139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19" y="88738"/>
            <a:ext cx="6706056" cy="1069450"/>
          </a:xfrm>
        </p:spPr>
        <p:txBody>
          <a:bodyPr>
            <a:noAutofit/>
          </a:bodyPr>
          <a:lstStyle/>
          <a:p>
            <a:r>
              <a:rPr lang="en-US" sz="4000" dirty="0">
                <a:latin typeface="+mj-lt"/>
                <a:ea typeface="Helvetica" charset="0"/>
                <a:cs typeface="Helvetica" charset="0"/>
              </a:rPr>
              <a:t>Recognition of Student Actions and Ideas </a:t>
            </a:r>
          </a:p>
        </p:txBody>
      </p:sp>
      <p:graphicFrame>
        <p:nvGraphicFramePr>
          <p:cNvPr id="6" name="Content Placeholder 5">
            <a:extLst>
              <a:ext uri="{FF2B5EF4-FFF2-40B4-BE49-F238E27FC236}">
                <a16:creationId xmlns:a16="http://schemas.microsoft.com/office/drawing/2014/main" id="{3BD9799F-4681-D44A-9F40-1510F738E9D4}"/>
              </a:ext>
            </a:extLst>
          </p:cNvPr>
          <p:cNvGraphicFramePr>
            <a:graphicFrameLocks noGrp="1"/>
          </p:cNvGraphicFramePr>
          <p:nvPr>
            <p:ph idx="1"/>
            <p:extLst>
              <p:ext uri="{D42A27DB-BD31-4B8C-83A1-F6EECF244321}">
                <p14:modId xmlns:p14="http://schemas.microsoft.com/office/powerpoint/2010/main" val="654775041"/>
              </p:ext>
            </p:extLst>
          </p:nvPr>
        </p:nvGraphicFramePr>
        <p:xfrm>
          <a:off x="422032" y="1505245"/>
          <a:ext cx="8299936" cy="2982349"/>
        </p:xfrm>
        <a:graphic>
          <a:graphicData uri="http://schemas.openxmlformats.org/drawingml/2006/table">
            <a:tbl>
              <a:tblPr>
                <a:tableStyleId>{5C22544A-7EE6-4342-B048-85BDC9FD1C3A}</a:tableStyleId>
              </a:tblPr>
              <a:tblGrid>
                <a:gridCol w="1083212">
                  <a:extLst>
                    <a:ext uri="{9D8B030D-6E8A-4147-A177-3AD203B41FA5}">
                      <a16:colId xmlns:a16="http://schemas.microsoft.com/office/drawing/2014/main" val="2450980745"/>
                    </a:ext>
                  </a:extLst>
                </a:gridCol>
                <a:gridCol w="1078313">
                  <a:extLst>
                    <a:ext uri="{9D8B030D-6E8A-4147-A177-3AD203B41FA5}">
                      <a16:colId xmlns:a16="http://schemas.microsoft.com/office/drawing/2014/main" val="991715854"/>
                    </a:ext>
                  </a:extLst>
                </a:gridCol>
                <a:gridCol w="1292129">
                  <a:extLst>
                    <a:ext uri="{9D8B030D-6E8A-4147-A177-3AD203B41FA5}">
                      <a16:colId xmlns:a16="http://schemas.microsoft.com/office/drawing/2014/main" val="1663114113"/>
                    </a:ext>
                  </a:extLst>
                </a:gridCol>
                <a:gridCol w="1399700">
                  <a:extLst>
                    <a:ext uri="{9D8B030D-6E8A-4147-A177-3AD203B41FA5}">
                      <a16:colId xmlns:a16="http://schemas.microsoft.com/office/drawing/2014/main" val="823125837"/>
                    </a:ext>
                  </a:extLst>
                </a:gridCol>
                <a:gridCol w="1097279">
                  <a:extLst>
                    <a:ext uri="{9D8B030D-6E8A-4147-A177-3AD203B41FA5}">
                      <a16:colId xmlns:a16="http://schemas.microsoft.com/office/drawing/2014/main" val="1841047322"/>
                    </a:ext>
                  </a:extLst>
                </a:gridCol>
                <a:gridCol w="1057174">
                  <a:extLst>
                    <a:ext uri="{9D8B030D-6E8A-4147-A177-3AD203B41FA5}">
                      <a16:colId xmlns:a16="http://schemas.microsoft.com/office/drawing/2014/main" val="2177645963"/>
                    </a:ext>
                  </a:extLst>
                </a:gridCol>
                <a:gridCol w="1292129">
                  <a:extLst>
                    <a:ext uri="{9D8B030D-6E8A-4147-A177-3AD203B41FA5}">
                      <a16:colId xmlns:a16="http://schemas.microsoft.com/office/drawing/2014/main" val="2085234938"/>
                    </a:ext>
                  </a:extLst>
                </a:gridCol>
              </a:tblGrid>
              <a:tr h="500342">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lnSpc>
                          <a:spcPts val="1600"/>
                        </a:lnSpc>
                        <a:spcBef>
                          <a:spcPts val="0"/>
                        </a:spcBef>
                        <a:spcAft>
                          <a:spcPts val="300"/>
                        </a:spcAft>
                      </a:pPr>
                      <a:r>
                        <a:rPr lang="en-AU" sz="1800" b="1" dirty="0">
                          <a:effectLst/>
                        </a:rPr>
                        <a:t>Student Ideas</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7873415"/>
                  </a:ext>
                </a:extLst>
              </a:tr>
              <a:tr h="442608">
                <a:tc>
                  <a:txBody>
                    <a:bodyPr/>
                    <a:lstStyle/>
                    <a:p>
                      <a:pPr marL="0" marR="0" algn="ctr">
                        <a:lnSpc>
                          <a:spcPts val="1600"/>
                        </a:lnSpc>
                        <a:spcBef>
                          <a:spcPts val="0"/>
                        </a:spcBef>
                        <a:spcAft>
                          <a:spcPts val="300"/>
                        </a:spcAft>
                      </a:pPr>
                      <a:r>
                        <a:rPr lang="en-AU" sz="1800">
                          <a:effectLst/>
                        </a:rPr>
                        <a:t> </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Core</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Peripheral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NA</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Other</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Total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8715424"/>
                  </a:ext>
                </a:extLst>
              </a:tr>
              <a:tr h="486257">
                <a:tc rowSpan="4">
                  <a:txBody>
                    <a:bodyPr/>
                    <a:lstStyle/>
                    <a:p>
                      <a:pPr marL="0" marR="0" algn="ctr">
                        <a:lnSpc>
                          <a:spcPts val="1600"/>
                        </a:lnSpc>
                        <a:spcBef>
                          <a:spcPts val="0"/>
                        </a:spcBef>
                        <a:spcAft>
                          <a:spcPts val="300"/>
                        </a:spcAft>
                      </a:pPr>
                      <a:r>
                        <a:rPr lang="en-AU" sz="1800" b="1" dirty="0">
                          <a:effectLst/>
                        </a:rPr>
                        <a:t>Student</a:t>
                      </a:r>
                      <a:endParaRPr lang="en-US" sz="1800" b="1" dirty="0">
                        <a:effectLst/>
                      </a:endParaRPr>
                    </a:p>
                    <a:p>
                      <a:pPr marL="0" marR="0" algn="ctr">
                        <a:lnSpc>
                          <a:spcPts val="1600"/>
                        </a:lnSpc>
                        <a:spcBef>
                          <a:spcPts val="0"/>
                        </a:spcBef>
                        <a:spcAft>
                          <a:spcPts val="300"/>
                        </a:spcAft>
                      </a:pPr>
                      <a:r>
                        <a:rPr lang="en-AU" sz="1800" b="1" dirty="0">
                          <a:effectLst/>
                        </a:rPr>
                        <a:t>Actions</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Explicit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95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115 (46%)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099091"/>
                  </a:ext>
                </a:extLst>
              </a:tr>
              <a:tr h="486257">
                <a:tc vMerge="1">
                  <a:txBody>
                    <a:bodyPr/>
                    <a:lstStyle/>
                    <a:p>
                      <a:endParaRPr lang="en-US"/>
                    </a:p>
                  </a:txBody>
                  <a:tcPr/>
                </a:tc>
                <a:tc>
                  <a:txBody>
                    <a:bodyPr/>
                    <a:lstStyle/>
                    <a:p>
                      <a:pPr marL="0" marR="0" algn="ctr">
                        <a:lnSpc>
                          <a:spcPts val="1600"/>
                        </a:lnSpc>
                        <a:spcBef>
                          <a:spcPts val="0"/>
                        </a:spcBef>
                        <a:spcAft>
                          <a:spcPts val="300"/>
                        </a:spcAft>
                      </a:pPr>
                      <a:r>
                        <a:rPr lang="en-AU" sz="1800">
                          <a:effectLst/>
                        </a:rPr>
                        <a:t>Implicit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65 (26%)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549605"/>
                  </a:ext>
                </a:extLst>
              </a:tr>
              <a:tr h="486257">
                <a:tc vMerge="1">
                  <a:txBody>
                    <a:bodyPr/>
                    <a:lstStyle/>
                    <a:p>
                      <a:endParaRPr lang="en-US"/>
                    </a:p>
                  </a:txBody>
                  <a:tcPr/>
                </a:tc>
                <a:tc>
                  <a:txBody>
                    <a:bodyPr/>
                    <a:lstStyle/>
                    <a:p>
                      <a:pPr marL="0" marR="0" algn="ctr">
                        <a:lnSpc>
                          <a:spcPts val="1600"/>
                        </a:lnSpc>
                        <a:spcBef>
                          <a:spcPts val="0"/>
                        </a:spcBef>
                        <a:spcAft>
                          <a:spcPts val="300"/>
                        </a:spcAft>
                      </a:pPr>
                      <a:r>
                        <a:rPr lang="en-AU" sz="1800">
                          <a:effectLst/>
                        </a:rPr>
                        <a:t>Not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71 (28%)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5604264"/>
                  </a:ext>
                </a:extLst>
              </a:tr>
              <a:tr h="580628">
                <a:tc vMerge="1">
                  <a:txBody>
                    <a:bodyPr/>
                    <a:lstStyle/>
                    <a:p>
                      <a:endParaRPr lang="en-US"/>
                    </a:p>
                  </a:txBody>
                  <a:tcPr/>
                </a:tc>
                <a:tc>
                  <a:txBody>
                    <a:bodyPr/>
                    <a:lstStyle/>
                    <a:p>
                      <a:pPr marL="0" marR="0" algn="ctr">
                        <a:lnSpc>
                          <a:spcPts val="1600"/>
                        </a:lnSpc>
                        <a:spcBef>
                          <a:spcPts val="0"/>
                        </a:spcBef>
                        <a:spcAft>
                          <a:spcPts val="300"/>
                        </a:spcAft>
                      </a:pPr>
                      <a:r>
                        <a:rPr lang="en-AU" sz="1800">
                          <a:effectLst/>
                        </a:rPr>
                        <a:t>Total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172 (69%)</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34 (14%)</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39 (16%)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 (2%)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251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93693"/>
                  </a:ext>
                </a:extLst>
              </a:tr>
            </a:tbl>
          </a:graphicData>
        </a:graphic>
      </p:graphicFrame>
      <p:sp>
        <p:nvSpPr>
          <p:cNvPr id="3" name="TextBox 2">
            <a:extLst>
              <a:ext uri="{FF2B5EF4-FFF2-40B4-BE49-F238E27FC236}">
                <a16:creationId xmlns:a16="http://schemas.microsoft.com/office/drawing/2014/main" id="{9B0B2352-43D6-1642-B927-6858158223FE}"/>
              </a:ext>
            </a:extLst>
          </p:cNvPr>
          <p:cNvSpPr txBox="1"/>
          <p:nvPr/>
        </p:nvSpPr>
        <p:spPr>
          <a:xfrm>
            <a:off x="2778642" y="3124200"/>
            <a:ext cx="6025116" cy="3139321"/>
          </a:xfrm>
          <a:prstGeom prst="rect">
            <a:avLst/>
          </a:prstGeom>
          <a:solidFill>
            <a:schemeClr val="bg1">
              <a:lumMod val="75000"/>
            </a:schemeClr>
          </a:solidFill>
          <a:ln>
            <a:solidFill>
              <a:schemeClr val="tx1"/>
            </a:solidFill>
          </a:ln>
        </p:spPr>
        <p:txBody>
          <a:bodyPr wrap="square" rtlCol="0">
            <a:spAutoFit/>
          </a:bodyPr>
          <a:lstStyle/>
          <a:p>
            <a:endParaRPr lang="en-AU" b="1" dirty="0"/>
          </a:p>
          <a:p>
            <a:r>
              <a:rPr lang="en-AU" b="1" dirty="0"/>
              <a:t>Instance</a:t>
            </a:r>
            <a:r>
              <a:rPr lang="en-AU" dirty="0"/>
              <a:t>: Students were finding the lengths of the sides of similar triangles. A student said, "Oh wait, you can have any number for side A. You just have to use the corresponding… you just have to use the rules to get sides B and C." </a:t>
            </a:r>
          </a:p>
          <a:p>
            <a:endParaRPr lang="en-AU" dirty="0"/>
          </a:p>
          <a:p>
            <a:endParaRPr lang="en-AU"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3592B846-564D-4A46-9159-3CFAD35DAE83}"/>
              </a:ext>
            </a:extLst>
          </p:cNvPr>
          <p:cNvSpPr txBox="1"/>
          <p:nvPr/>
        </p:nvSpPr>
        <p:spPr>
          <a:xfrm>
            <a:off x="2778642" y="3124200"/>
            <a:ext cx="6025116" cy="3139321"/>
          </a:xfrm>
          <a:prstGeom prst="rect">
            <a:avLst/>
          </a:prstGeom>
          <a:solidFill>
            <a:schemeClr val="bg1">
              <a:lumMod val="75000"/>
            </a:schemeClr>
          </a:solidFill>
          <a:ln>
            <a:solidFill>
              <a:schemeClr val="tx1"/>
            </a:solidFill>
          </a:ln>
        </p:spPr>
        <p:txBody>
          <a:bodyPr wrap="square" rtlCol="0">
            <a:spAutoFit/>
          </a:bodyPr>
          <a:lstStyle/>
          <a:p>
            <a:endParaRPr lang="en-AU" b="1" dirty="0"/>
          </a:p>
          <a:p>
            <a:r>
              <a:rPr lang="en-AU" b="1" dirty="0"/>
              <a:t>Instance</a:t>
            </a:r>
            <a:r>
              <a:rPr lang="en-AU" dirty="0"/>
              <a:t>: Students were finding the lengths of the sides of similar triangles. A student said, "Oh wait, you can have any number for side A. You just have to use the corresponding… you just have to use the rules to get sides B and C." </a:t>
            </a:r>
          </a:p>
          <a:p>
            <a:endParaRPr lang="en-AU" dirty="0"/>
          </a:p>
          <a:p>
            <a:r>
              <a:rPr lang="en-AU" b="1" dirty="0"/>
              <a:t>Teacher Response </a:t>
            </a:r>
            <a:r>
              <a:rPr lang="en-AU" dirty="0"/>
              <a:t>(to the student who contributed this idea): “So what are the rules to get sides B and C if you start with side A?" </a:t>
            </a:r>
          </a:p>
          <a:p>
            <a:endParaRPr lang="en-US" dirty="0"/>
          </a:p>
        </p:txBody>
      </p:sp>
    </p:spTree>
    <p:extLst>
      <p:ext uri="{BB962C8B-B14F-4D97-AF65-F5344CB8AC3E}">
        <p14:creationId xmlns:p14="http://schemas.microsoft.com/office/powerpoint/2010/main" val="1501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a:latin typeface="+mj-lt"/>
                <a:ea typeface="Helvetica" charset="0"/>
                <a:cs typeface="Helvetica" charset="0"/>
              </a:rPr>
              <a:t>Actor and Action</a:t>
            </a:r>
            <a:endParaRPr lang="en-US" dirty="0">
              <a:latin typeface="+mj-lt"/>
              <a:ea typeface="Helvetica" charset="0"/>
              <a:cs typeface="Helvetica" charset="0"/>
            </a:endParaRPr>
          </a:p>
        </p:txBody>
      </p:sp>
      <p:graphicFrame>
        <p:nvGraphicFramePr>
          <p:cNvPr id="6" name="Content Placeholder 5">
            <a:extLst>
              <a:ext uri="{FF2B5EF4-FFF2-40B4-BE49-F238E27FC236}">
                <a16:creationId xmlns:a16="http://schemas.microsoft.com/office/drawing/2014/main" id="{E11BFB2D-BFC9-354F-B642-C6FA068684FD}"/>
              </a:ext>
            </a:extLst>
          </p:cNvPr>
          <p:cNvGraphicFramePr>
            <a:graphicFrameLocks noGrp="1"/>
          </p:cNvGraphicFramePr>
          <p:nvPr>
            <p:ph idx="1"/>
            <p:extLst>
              <p:ext uri="{D42A27DB-BD31-4B8C-83A1-F6EECF244321}">
                <p14:modId xmlns:p14="http://schemas.microsoft.com/office/powerpoint/2010/main" val="3486481820"/>
              </p:ext>
            </p:extLst>
          </p:nvPr>
        </p:nvGraphicFramePr>
        <p:xfrm>
          <a:off x="449753" y="1809028"/>
          <a:ext cx="8229601" cy="4198881"/>
        </p:xfrm>
        <a:graphic>
          <a:graphicData uri="http://schemas.openxmlformats.org/drawingml/2006/table">
            <a:tbl>
              <a:tblPr>
                <a:tableStyleId>{5C22544A-7EE6-4342-B048-85BDC9FD1C3A}</a:tableStyleId>
              </a:tblPr>
              <a:tblGrid>
                <a:gridCol w="1753818">
                  <a:extLst>
                    <a:ext uri="{9D8B030D-6E8A-4147-A177-3AD203B41FA5}">
                      <a16:colId xmlns:a16="http://schemas.microsoft.com/office/drawing/2014/main" val="448098148"/>
                    </a:ext>
                  </a:extLst>
                </a:gridCol>
                <a:gridCol w="1701185">
                  <a:extLst>
                    <a:ext uri="{9D8B030D-6E8A-4147-A177-3AD203B41FA5}">
                      <a16:colId xmlns:a16="http://schemas.microsoft.com/office/drawing/2014/main" val="4125996715"/>
                    </a:ext>
                  </a:extLst>
                </a:gridCol>
                <a:gridCol w="1522608">
                  <a:extLst>
                    <a:ext uri="{9D8B030D-6E8A-4147-A177-3AD203B41FA5}">
                      <a16:colId xmlns:a16="http://schemas.microsoft.com/office/drawing/2014/main" val="3526568784"/>
                    </a:ext>
                  </a:extLst>
                </a:gridCol>
                <a:gridCol w="1184451">
                  <a:extLst>
                    <a:ext uri="{9D8B030D-6E8A-4147-A177-3AD203B41FA5}">
                      <a16:colId xmlns:a16="http://schemas.microsoft.com/office/drawing/2014/main" val="3273622088"/>
                    </a:ext>
                  </a:extLst>
                </a:gridCol>
                <a:gridCol w="2067539">
                  <a:extLst>
                    <a:ext uri="{9D8B030D-6E8A-4147-A177-3AD203B41FA5}">
                      <a16:colId xmlns:a16="http://schemas.microsoft.com/office/drawing/2014/main" val="1602039529"/>
                    </a:ext>
                  </a:extLst>
                </a:gridCol>
              </a:tblGrid>
              <a:tr h="360299">
                <a:tc>
                  <a:txBody>
                    <a:bodyPr/>
                    <a:lstStyle/>
                    <a:p>
                      <a:pPr marL="0" marR="0" algn="just">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ctr">
                        <a:lnSpc>
                          <a:spcPts val="1600"/>
                        </a:lnSpc>
                        <a:spcBef>
                          <a:spcPts val="0"/>
                        </a:spcBef>
                        <a:spcAft>
                          <a:spcPts val="300"/>
                        </a:spcAft>
                      </a:pPr>
                      <a:r>
                        <a:rPr lang="en-AU" sz="1800" b="1" dirty="0">
                          <a:effectLst/>
                        </a:rPr>
                        <a:t>Actor</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927264"/>
                  </a:ext>
                </a:extLst>
              </a:tr>
              <a:tr h="744234">
                <a:tc>
                  <a:txBody>
                    <a:bodyPr/>
                    <a:lstStyle/>
                    <a:p>
                      <a:pPr marL="0" marR="0" algn="just">
                        <a:lnSpc>
                          <a:spcPts val="1600"/>
                        </a:lnSpc>
                        <a:spcBef>
                          <a:spcPts val="0"/>
                        </a:spcBef>
                        <a:spcAft>
                          <a:spcPts val="300"/>
                        </a:spcAft>
                      </a:pPr>
                      <a:r>
                        <a:rPr lang="en-AU" sz="1800" b="1" dirty="0">
                          <a:effectLst/>
                        </a:rPr>
                        <a:t>Action</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Same Student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Whole Class</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Teacher</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Total in Data Set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0672661"/>
                  </a:ext>
                </a:extLst>
              </a:tr>
              <a:tr h="367137">
                <a:tc>
                  <a:txBody>
                    <a:bodyPr/>
                    <a:lstStyle/>
                    <a:p>
                      <a:pPr marL="0" marR="0" algn="just">
                        <a:lnSpc>
                          <a:spcPts val="1600"/>
                        </a:lnSpc>
                        <a:spcBef>
                          <a:spcPts val="0"/>
                        </a:spcBef>
                        <a:spcAft>
                          <a:spcPts val="300"/>
                        </a:spcAft>
                      </a:pPr>
                      <a:r>
                        <a:rPr lang="en-AU" sz="1800">
                          <a:effectLst/>
                        </a:rPr>
                        <a:t>Literal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17</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46 (18%)</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559569"/>
                  </a:ext>
                </a:extLst>
              </a:tr>
              <a:tr h="447240">
                <a:tc>
                  <a:txBody>
                    <a:bodyPr/>
                    <a:lstStyle/>
                    <a:p>
                      <a:pPr marL="0" marR="0" algn="just">
                        <a:lnSpc>
                          <a:spcPts val="1600"/>
                        </a:lnSpc>
                        <a:spcBef>
                          <a:spcPts val="0"/>
                        </a:spcBef>
                        <a:spcAft>
                          <a:spcPts val="300"/>
                        </a:spcAft>
                      </a:pPr>
                      <a:r>
                        <a:rPr lang="en-AU" sz="1800">
                          <a:effectLst/>
                        </a:rPr>
                        <a:t>Clarify</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28 (11%)</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735322"/>
                  </a:ext>
                </a:extLst>
              </a:tr>
              <a:tr h="367137">
                <a:tc>
                  <a:txBody>
                    <a:bodyPr/>
                    <a:lstStyle/>
                    <a:p>
                      <a:pPr marL="0" marR="0" algn="just">
                        <a:lnSpc>
                          <a:spcPts val="1600"/>
                        </a:lnSpc>
                        <a:spcBef>
                          <a:spcPts val="0"/>
                        </a:spcBef>
                        <a:spcAft>
                          <a:spcPts val="300"/>
                        </a:spcAft>
                      </a:pPr>
                      <a:r>
                        <a:rPr lang="en-AU" sz="1800">
                          <a:effectLst/>
                        </a:rPr>
                        <a:t>Repeat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26 (10%)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752965"/>
                  </a:ext>
                </a:extLst>
              </a:tr>
              <a:tr h="367137">
                <a:tc>
                  <a:txBody>
                    <a:bodyPr/>
                    <a:lstStyle/>
                    <a:p>
                      <a:pPr marL="0" marR="0" algn="just">
                        <a:lnSpc>
                          <a:spcPts val="1600"/>
                        </a:lnSpc>
                        <a:spcBef>
                          <a:spcPts val="0"/>
                        </a:spcBef>
                        <a:spcAft>
                          <a:spcPts val="300"/>
                        </a:spcAft>
                      </a:pPr>
                      <a:r>
                        <a:rPr lang="en-AU" sz="1800">
                          <a:effectLst/>
                        </a:rPr>
                        <a:t>Develop</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11</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9</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25 (10%)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6858542"/>
                  </a:ext>
                </a:extLst>
              </a:tr>
              <a:tr h="434326">
                <a:tc>
                  <a:txBody>
                    <a:bodyPr/>
                    <a:lstStyle/>
                    <a:p>
                      <a:pPr marL="0" marR="0" algn="just">
                        <a:lnSpc>
                          <a:spcPts val="1600"/>
                        </a:lnSpc>
                        <a:spcBef>
                          <a:spcPts val="0"/>
                        </a:spcBef>
                        <a:spcAft>
                          <a:spcPts val="300"/>
                        </a:spcAft>
                      </a:pPr>
                      <a:r>
                        <a:rPr lang="en-AU" sz="1800">
                          <a:effectLst/>
                        </a:rPr>
                        <a:t>Dismiss</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23 (9%)</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7696711"/>
                  </a:ext>
                </a:extLst>
              </a:tr>
              <a:tr h="367137">
                <a:tc>
                  <a:txBody>
                    <a:bodyPr/>
                    <a:lstStyle/>
                    <a:p>
                      <a:pPr marL="0" marR="0" algn="just">
                        <a:lnSpc>
                          <a:spcPts val="1600"/>
                        </a:lnSpc>
                        <a:spcBef>
                          <a:spcPts val="0"/>
                        </a:spcBef>
                        <a:spcAft>
                          <a:spcPts val="300"/>
                        </a:spcAft>
                      </a:pPr>
                      <a:r>
                        <a:rPr lang="en-AU" sz="1800">
                          <a:effectLst/>
                        </a:rPr>
                        <a:t>Evaluate</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14</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23 (9%)</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42347"/>
                  </a:ext>
                </a:extLst>
              </a:tr>
              <a:tr h="744234">
                <a:tc>
                  <a:txBody>
                    <a:bodyPr/>
                    <a:lstStyle/>
                    <a:p>
                      <a:pPr marL="0" marR="0" algn="l">
                        <a:lnSpc>
                          <a:spcPts val="1600"/>
                        </a:lnSpc>
                        <a:spcBef>
                          <a:spcPts val="0"/>
                        </a:spcBef>
                        <a:spcAft>
                          <a:spcPts val="300"/>
                        </a:spcAft>
                      </a:pPr>
                      <a:r>
                        <a:rPr lang="en-AU" sz="1800" dirty="0">
                          <a:effectLst/>
                        </a:rPr>
                        <a:t>Total in Data Set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56 (23%)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69 (27%)</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116 (46%)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251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107669"/>
                  </a:ext>
                </a:extLst>
              </a:tr>
            </a:tbl>
          </a:graphicData>
        </a:graphic>
      </p:graphicFrame>
    </p:spTree>
    <p:extLst>
      <p:ext uri="{BB962C8B-B14F-4D97-AF65-F5344CB8AC3E}">
        <p14:creationId xmlns:p14="http://schemas.microsoft.com/office/powerpoint/2010/main" val="88531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a:latin typeface="+mj-lt"/>
                <a:ea typeface="Helvetica" charset="0"/>
                <a:cs typeface="Helvetica" charset="0"/>
              </a:rPr>
              <a:t>Action</a:t>
            </a:r>
            <a:endParaRPr lang="en-US" dirty="0">
              <a:latin typeface="+mj-lt"/>
              <a:ea typeface="Helvetica" charset="0"/>
              <a:cs typeface="Helvetica" charset="0"/>
            </a:endParaRPr>
          </a:p>
        </p:txBody>
      </p:sp>
      <p:graphicFrame>
        <p:nvGraphicFramePr>
          <p:cNvPr id="6" name="Content Placeholder 5">
            <a:extLst>
              <a:ext uri="{FF2B5EF4-FFF2-40B4-BE49-F238E27FC236}">
                <a16:creationId xmlns:a16="http://schemas.microsoft.com/office/drawing/2014/main" id="{E11BFB2D-BFC9-354F-B642-C6FA068684FD}"/>
              </a:ext>
            </a:extLst>
          </p:cNvPr>
          <p:cNvGraphicFramePr>
            <a:graphicFrameLocks noGrp="1"/>
          </p:cNvGraphicFramePr>
          <p:nvPr>
            <p:ph idx="1"/>
            <p:extLst>
              <p:ext uri="{D42A27DB-BD31-4B8C-83A1-F6EECF244321}">
                <p14:modId xmlns:p14="http://schemas.microsoft.com/office/powerpoint/2010/main" val="2465679605"/>
              </p:ext>
            </p:extLst>
          </p:nvPr>
        </p:nvGraphicFramePr>
        <p:xfrm>
          <a:off x="449753" y="1809028"/>
          <a:ext cx="8229601" cy="4113470"/>
        </p:xfrm>
        <a:graphic>
          <a:graphicData uri="http://schemas.openxmlformats.org/drawingml/2006/table">
            <a:tbl>
              <a:tblPr>
                <a:tableStyleId>{5C22544A-7EE6-4342-B048-85BDC9FD1C3A}</a:tableStyleId>
              </a:tblPr>
              <a:tblGrid>
                <a:gridCol w="1753818">
                  <a:extLst>
                    <a:ext uri="{9D8B030D-6E8A-4147-A177-3AD203B41FA5}">
                      <a16:colId xmlns:a16="http://schemas.microsoft.com/office/drawing/2014/main" val="448098148"/>
                    </a:ext>
                  </a:extLst>
                </a:gridCol>
                <a:gridCol w="1701185">
                  <a:extLst>
                    <a:ext uri="{9D8B030D-6E8A-4147-A177-3AD203B41FA5}">
                      <a16:colId xmlns:a16="http://schemas.microsoft.com/office/drawing/2014/main" val="4125996715"/>
                    </a:ext>
                  </a:extLst>
                </a:gridCol>
                <a:gridCol w="1522608">
                  <a:extLst>
                    <a:ext uri="{9D8B030D-6E8A-4147-A177-3AD203B41FA5}">
                      <a16:colId xmlns:a16="http://schemas.microsoft.com/office/drawing/2014/main" val="3526568784"/>
                    </a:ext>
                  </a:extLst>
                </a:gridCol>
                <a:gridCol w="1184451">
                  <a:extLst>
                    <a:ext uri="{9D8B030D-6E8A-4147-A177-3AD203B41FA5}">
                      <a16:colId xmlns:a16="http://schemas.microsoft.com/office/drawing/2014/main" val="3273622088"/>
                    </a:ext>
                  </a:extLst>
                </a:gridCol>
                <a:gridCol w="2067539">
                  <a:extLst>
                    <a:ext uri="{9D8B030D-6E8A-4147-A177-3AD203B41FA5}">
                      <a16:colId xmlns:a16="http://schemas.microsoft.com/office/drawing/2014/main" val="1602039529"/>
                    </a:ext>
                  </a:extLst>
                </a:gridCol>
              </a:tblGrid>
              <a:tr h="354157">
                <a:tc>
                  <a:txBody>
                    <a:bodyPr/>
                    <a:lstStyle/>
                    <a:p>
                      <a:pPr marL="0" marR="0" algn="just">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ctr">
                        <a:lnSpc>
                          <a:spcPts val="1600"/>
                        </a:lnSpc>
                        <a:spcBef>
                          <a:spcPts val="0"/>
                        </a:spcBef>
                        <a:spcAft>
                          <a:spcPts val="300"/>
                        </a:spcAft>
                      </a:pPr>
                      <a:r>
                        <a:rPr lang="en-AU" sz="1800" b="1" dirty="0">
                          <a:effectLst/>
                        </a:rPr>
                        <a:t>Actor</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927264"/>
                  </a:ext>
                </a:extLst>
              </a:tr>
              <a:tr h="731546">
                <a:tc>
                  <a:txBody>
                    <a:bodyPr/>
                    <a:lstStyle/>
                    <a:p>
                      <a:pPr marL="0" marR="0" algn="just">
                        <a:lnSpc>
                          <a:spcPts val="1600"/>
                        </a:lnSpc>
                        <a:spcBef>
                          <a:spcPts val="0"/>
                        </a:spcBef>
                        <a:spcAft>
                          <a:spcPts val="300"/>
                        </a:spcAft>
                      </a:pPr>
                      <a:r>
                        <a:rPr lang="en-AU" sz="1800" b="1" dirty="0">
                          <a:effectLst/>
                        </a:rPr>
                        <a:t>Action</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Same Student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Whole Class</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Teacher</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Total in Data Set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3760672661"/>
                  </a:ext>
                </a:extLst>
              </a:tr>
              <a:tr h="360878">
                <a:tc>
                  <a:txBody>
                    <a:bodyPr/>
                    <a:lstStyle/>
                    <a:p>
                      <a:pPr marL="0" marR="0" algn="just">
                        <a:lnSpc>
                          <a:spcPts val="1600"/>
                        </a:lnSpc>
                        <a:spcBef>
                          <a:spcPts val="0"/>
                        </a:spcBef>
                        <a:spcAft>
                          <a:spcPts val="300"/>
                        </a:spcAft>
                      </a:pPr>
                      <a:r>
                        <a:rPr lang="en-AU" sz="1800" dirty="0">
                          <a:effectLst/>
                        </a:rPr>
                        <a:t>Literal</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20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17</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46 (18%)</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65559569"/>
                  </a:ext>
                </a:extLst>
              </a:tr>
              <a:tr h="425788">
                <a:tc>
                  <a:txBody>
                    <a:bodyPr/>
                    <a:lstStyle/>
                    <a:p>
                      <a:pPr marL="0" marR="0" algn="just">
                        <a:lnSpc>
                          <a:spcPts val="1600"/>
                        </a:lnSpc>
                        <a:spcBef>
                          <a:spcPts val="0"/>
                        </a:spcBef>
                        <a:spcAft>
                          <a:spcPts val="300"/>
                        </a:spcAft>
                      </a:pPr>
                      <a:r>
                        <a:rPr lang="en-AU" sz="1800">
                          <a:effectLst/>
                        </a:rPr>
                        <a:t>Clarify</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28 (11%)</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2614735322"/>
                  </a:ext>
                </a:extLst>
              </a:tr>
              <a:tr h="360878">
                <a:tc>
                  <a:txBody>
                    <a:bodyPr/>
                    <a:lstStyle/>
                    <a:p>
                      <a:pPr marL="0" marR="0" algn="just">
                        <a:lnSpc>
                          <a:spcPts val="1600"/>
                        </a:lnSpc>
                        <a:spcBef>
                          <a:spcPts val="0"/>
                        </a:spcBef>
                        <a:spcAft>
                          <a:spcPts val="300"/>
                        </a:spcAft>
                      </a:pPr>
                      <a:r>
                        <a:rPr lang="en-AU" sz="1800" dirty="0">
                          <a:effectLst/>
                        </a:rPr>
                        <a:t>Repeat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26 (10%)</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3752965"/>
                  </a:ext>
                </a:extLst>
              </a:tr>
              <a:tr h="360878">
                <a:tc>
                  <a:txBody>
                    <a:bodyPr/>
                    <a:lstStyle/>
                    <a:p>
                      <a:pPr marL="0" marR="0" algn="just">
                        <a:lnSpc>
                          <a:spcPts val="1600"/>
                        </a:lnSpc>
                        <a:spcBef>
                          <a:spcPts val="0"/>
                        </a:spcBef>
                        <a:spcAft>
                          <a:spcPts val="300"/>
                        </a:spcAft>
                      </a:pPr>
                      <a:r>
                        <a:rPr lang="en-AU" sz="1800">
                          <a:effectLst/>
                        </a:rPr>
                        <a:t>Develop</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11</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9</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25 (10%)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1296858542"/>
                  </a:ext>
                </a:extLst>
              </a:tr>
              <a:tr h="426921">
                <a:tc>
                  <a:txBody>
                    <a:bodyPr/>
                    <a:lstStyle/>
                    <a:p>
                      <a:pPr marL="0" marR="0" algn="just">
                        <a:lnSpc>
                          <a:spcPts val="1600"/>
                        </a:lnSpc>
                        <a:spcBef>
                          <a:spcPts val="0"/>
                        </a:spcBef>
                        <a:spcAft>
                          <a:spcPts val="300"/>
                        </a:spcAft>
                      </a:pPr>
                      <a:r>
                        <a:rPr lang="en-AU" sz="1800" dirty="0">
                          <a:effectLst/>
                        </a:rPr>
                        <a:t>Dismiss</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23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23 (9%)</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77696711"/>
                  </a:ext>
                </a:extLst>
              </a:tr>
              <a:tr h="360878">
                <a:tc>
                  <a:txBody>
                    <a:bodyPr/>
                    <a:lstStyle/>
                    <a:p>
                      <a:pPr marL="0" marR="0" algn="just">
                        <a:lnSpc>
                          <a:spcPts val="1600"/>
                        </a:lnSpc>
                        <a:spcBef>
                          <a:spcPts val="0"/>
                        </a:spcBef>
                        <a:spcAft>
                          <a:spcPts val="300"/>
                        </a:spcAft>
                      </a:pPr>
                      <a:r>
                        <a:rPr lang="en-AU" sz="1800">
                          <a:effectLst/>
                        </a:rPr>
                        <a:t>Evaluate</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14</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23 (9%)</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42347"/>
                  </a:ext>
                </a:extLst>
              </a:tr>
              <a:tr h="731546">
                <a:tc>
                  <a:txBody>
                    <a:bodyPr/>
                    <a:lstStyle/>
                    <a:p>
                      <a:pPr marL="0" marR="0" algn="l">
                        <a:lnSpc>
                          <a:spcPts val="1600"/>
                        </a:lnSpc>
                        <a:spcBef>
                          <a:spcPts val="0"/>
                        </a:spcBef>
                        <a:spcAft>
                          <a:spcPts val="300"/>
                        </a:spcAft>
                      </a:pPr>
                      <a:r>
                        <a:rPr lang="en-AU" sz="1800" dirty="0">
                          <a:effectLst/>
                        </a:rPr>
                        <a:t>Total in Data Set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56 (23%)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69 (27%)</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116 (46%)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251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107669"/>
                  </a:ext>
                </a:extLst>
              </a:tr>
            </a:tbl>
          </a:graphicData>
        </a:graphic>
      </p:graphicFrame>
    </p:spTree>
    <p:extLst>
      <p:ext uri="{BB962C8B-B14F-4D97-AF65-F5344CB8AC3E}">
        <p14:creationId xmlns:p14="http://schemas.microsoft.com/office/powerpoint/2010/main" val="269596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a:latin typeface="+mj-lt"/>
                <a:ea typeface="Helvetica" charset="0"/>
                <a:cs typeface="Helvetica" charset="0"/>
              </a:rPr>
              <a:t>Actor and Action</a:t>
            </a:r>
            <a:endParaRPr lang="en-US" dirty="0">
              <a:latin typeface="+mj-lt"/>
              <a:ea typeface="Helvetica" charset="0"/>
              <a:cs typeface="Helvetica" charset="0"/>
            </a:endParaRPr>
          </a:p>
        </p:txBody>
      </p:sp>
      <p:graphicFrame>
        <p:nvGraphicFramePr>
          <p:cNvPr id="6" name="Content Placeholder 5">
            <a:extLst>
              <a:ext uri="{FF2B5EF4-FFF2-40B4-BE49-F238E27FC236}">
                <a16:creationId xmlns:a16="http://schemas.microsoft.com/office/drawing/2014/main" id="{E11BFB2D-BFC9-354F-B642-C6FA068684FD}"/>
              </a:ext>
            </a:extLst>
          </p:cNvPr>
          <p:cNvGraphicFramePr>
            <a:graphicFrameLocks noGrp="1"/>
          </p:cNvGraphicFramePr>
          <p:nvPr>
            <p:ph idx="1"/>
            <p:extLst>
              <p:ext uri="{D42A27DB-BD31-4B8C-83A1-F6EECF244321}">
                <p14:modId xmlns:p14="http://schemas.microsoft.com/office/powerpoint/2010/main" val="52706596"/>
              </p:ext>
            </p:extLst>
          </p:nvPr>
        </p:nvGraphicFramePr>
        <p:xfrm>
          <a:off x="449753" y="1809028"/>
          <a:ext cx="8229601" cy="4113470"/>
        </p:xfrm>
        <a:graphic>
          <a:graphicData uri="http://schemas.openxmlformats.org/drawingml/2006/table">
            <a:tbl>
              <a:tblPr>
                <a:tableStyleId>{5C22544A-7EE6-4342-B048-85BDC9FD1C3A}</a:tableStyleId>
              </a:tblPr>
              <a:tblGrid>
                <a:gridCol w="1753818">
                  <a:extLst>
                    <a:ext uri="{9D8B030D-6E8A-4147-A177-3AD203B41FA5}">
                      <a16:colId xmlns:a16="http://schemas.microsoft.com/office/drawing/2014/main" val="448098148"/>
                    </a:ext>
                  </a:extLst>
                </a:gridCol>
                <a:gridCol w="1701185">
                  <a:extLst>
                    <a:ext uri="{9D8B030D-6E8A-4147-A177-3AD203B41FA5}">
                      <a16:colId xmlns:a16="http://schemas.microsoft.com/office/drawing/2014/main" val="4125996715"/>
                    </a:ext>
                  </a:extLst>
                </a:gridCol>
                <a:gridCol w="1522608">
                  <a:extLst>
                    <a:ext uri="{9D8B030D-6E8A-4147-A177-3AD203B41FA5}">
                      <a16:colId xmlns:a16="http://schemas.microsoft.com/office/drawing/2014/main" val="3526568784"/>
                    </a:ext>
                  </a:extLst>
                </a:gridCol>
                <a:gridCol w="1184451">
                  <a:extLst>
                    <a:ext uri="{9D8B030D-6E8A-4147-A177-3AD203B41FA5}">
                      <a16:colId xmlns:a16="http://schemas.microsoft.com/office/drawing/2014/main" val="3273622088"/>
                    </a:ext>
                  </a:extLst>
                </a:gridCol>
                <a:gridCol w="2067539">
                  <a:extLst>
                    <a:ext uri="{9D8B030D-6E8A-4147-A177-3AD203B41FA5}">
                      <a16:colId xmlns:a16="http://schemas.microsoft.com/office/drawing/2014/main" val="1602039529"/>
                    </a:ext>
                  </a:extLst>
                </a:gridCol>
              </a:tblGrid>
              <a:tr h="354157">
                <a:tc>
                  <a:txBody>
                    <a:bodyPr/>
                    <a:lstStyle/>
                    <a:p>
                      <a:pPr marL="0" marR="0" algn="just">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ctr">
                        <a:lnSpc>
                          <a:spcPts val="1600"/>
                        </a:lnSpc>
                        <a:spcBef>
                          <a:spcPts val="0"/>
                        </a:spcBef>
                        <a:spcAft>
                          <a:spcPts val="300"/>
                        </a:spcAft>
                      </a:pPr>
                      <a:r>
                        <a:rPr lang="en-AU" sz="1800" b="1" dirty="0">
                          <a:effectLst/>
                        </a:rPr>
                        <a:t>Actor</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927264"/>
                  </a:ext>
                </a:extLst>
              </a:tr>
              <a:tr h="731546">
                <a:tc>
                  <a:txBody>
                    <a:bodyPr/>
                    <a:lstStyle/>
                    <a:p>
                      <a:pPr marL="0" marR="0" algn="just">
                        <a:lnSpc>
                          <a:spcPts val="1600"/>
                        </a:lnSpc>
                        <a:spcBef>
                          <a:spcPts val="0"/>
                        </a:spcBef>
                        <a:spcAft>
                          <a:spcPts val="300"/>
                        </a:spcAft>
                      </a:pPr>
                      <a:r>
                        <a:rPr lang="en-AU" sz="1800" b="1" dirty="0">
                          <a:effectLst/>
                        </a:rPr>
                        <a:t>Action</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Same Student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Whole Class</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Teacher</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Total in Data Set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3760672661"/>
                  </a:ext>
                </a:extLst>
              </a:tr>
              <a:tr h="360878">
                <a:tc>
                  <a:txBody>
                    <a:bodyPr/>
                    <a:lstStyle/>
                    <a:p>
                      <a:pPr marL="0" marR="0" algn="just">
                        <a:lnSpc>
                          <a:spcPts val="1600"/>
                        </a:lnSpc>
                        <a:spcBef>
                          <a:spcPts val="0"/>
                        </a:spcBef>
                        <a:spcAft>
                          <a:spcPts val="300"/>
                        </a:spcAft>
                      </a:pPr>
                      <a:r>
                        <a:rPr lang="en-AU" sz="1800" dirty="0">
                          <a:effectLst/>
                        </a:rPr>
                        <a:t>Literal</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20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17</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0" dirty="0">
                          <a:solidFill>
                            <a:schemeClr val="tx1"/>
                          </a:solidFill>
                          <a:effectLst/>
                        </a:rPr>
                        <a:t>46 (18%)</a:t>
                      </a:r>
                      <a:endParaRPr lang="en-US" sz="1800" b="0"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65559569"/>
                  </a:ext>
                </a:extLst>
              </a:tr>
              <a:tr h="425788">
                <a:tc>
                  <a:txBody>
                    <a:bodyPr/>
                    <a:lstStyle/>
                    <a:p>
                      <a:pPr marL="0" marR="0" algn="just">
                        <a:lnSpc>
                          <a:spcPts val="1600"/>
                        </a:lnSpc>
                        <a:spcBef>
                          <a:spcPts val="0"/>
                        </a:spcBef>
                        <a:spcAft>
                          <a:spcPts val="300"/>
                        </a:spcAft>
                      </a:pPr>
                      <a:r>
                        <a:rPr lang="en-AU" sz="1800">
                          <a:effectLst/>
                        </a:rPr>
                        <a:t>Clarify</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28 (11%)</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2614735322"/>
                  </a:ext>
                </a:extLst>
              </a:tr>
              <a:tr h="360878">
                <a:tc>
                  <a:txBody>
                    <a:bodyPr/>
                    <a:lstStyle/>
                    <a:p>
                      <a:pPr marL="0" marR="0" algn="just">
                        <a:lnSpc>
                          <a:spcPts val="1600"/>
                        </a:lnSpc>
                        <a:spcBef>
                          <a:spcPts val="0"/>
                        </a:spcBef>
                        <a:spcAft>
                          <a:spcPts val="300"/>
                        </a:spcAft>
                      </a:pPr>
                      <a:r>
                        <a:rPr lang="en-AU" sz="1800" dirty="0">
                          <a:effectLst/>
                        </a:rPr>
                        <a:t>Repeat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16</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0" dirty="0">
                          <a:solidFill>
                            <a:schemeClr val="tx1"/>
                          </a:solidFill>
                          <a:effectLst/>
                        </a:rPr>
                        <a:t>26 (10%)</a:t>
                      </a:r>
                      <a:endParaRPr lang="en-US" sz="1800" b="0"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3752965"/>
                  </a:ext>
                </a:extLst>
              </a:tr>
              <a:tr h="360878">
                <a:tc>
                  <a:txBody>
                    <a:bodyPr/>
                    <a:lstStyle/>
                    <a:p>
                      <a:pPr marL="0" marR="0" algn="just">
                        <a:lnSpc>
                          <a:spcPts val="1600"/>
                        </a:lnSpc>
                        <a:spcBef>
                          <a:spcPts val="0"/>
                        </a:spcBef>
                        <a:spcAft>
                          <a:spcPts val="300"/>
                        </a:spcAft>
                      </a:pPr>
                      <a:r>
                        <a:rPr lang="en-AU" sz="1800">
                          <a:effectLst/>
                        </a:rPr>
                        <a:t>Develop</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11</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9</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25 (10%)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1296858542"/>
                  </a:ext>
                </a:extLst>
              </a:tr>
              <a:tr h="426921">
                <a:tc>
                  <a:txBody>
                    <a:bodyPr/>
                    <a:lstStyle/>
                    <a:p>
                      <a:pPr marL="0" marR="0" algn="just">
                        <a:lnSpc>
                          <a:spcPts val="1600"/>
                        </a:lnSpc>
                        <a:spcBef>
                          <a:spcPts val="0"/>
                        </a:spcBef>
                        <a:spcAft>
                          <a:spcPts val="300"/>
                        </a:spcAft>
                      </a:pPr>
                      <a:r>
                        <a:rPr lang="en-AU" sz="1800" dirty="0">
                          <a:effectLst/>
                        </a:rPr>
                        <a:t>Dismiss</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a:effectLst/>
                        </a:rPr>
                        <a:t>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a:effectLst/>
                        </a:rPr>
                        <a:t>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23</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0" dirty="0">
                          <a:solidFill>
                            <a:schemeClr val="tx1"/>
                          </a:solidFill>
                          <a:effectLst/>
                        </a:rPr>
                        <a:t>23 (9%)</a:t>
                      </a:r>
                      <a:endParaRPr lang="en-US" sz="1800" b="0"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877696711"/>
                  </a:ext>
                </a:extLst>
              </a:tr>
              <a:tr h="360878">
                <a:tc>
                  <a:txBody>
                    <a:bodyPr/>
                    <a:lstStyle/>
                    <a:p>
                      <a:pPr marL="0" marR="0" algn="just">
                        <a:lnSpc>
                          <a:spcPts val="1600"/>
                        </a:lnSpc>
                        <a:spcBef>
                          <a:spcPts val="0"/>
                        </a:spcBef>
                        <a:spcAft>
                          <a:spcPts val="300"/>
                        </a:spcAft>
                      </a:pPr>
                      <a:r>
                        <a:rPr lang="en-AU" sz="1800">
                          <a:effectLst/>
                        </a:rPr>
                        <a:t>Evaluate</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14</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23 (9%)</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742347"/>
                  </a:ext>
                </a:extLst>
              </a:tr>
              <a:tr h="731546">
                <a:tc>
                  <a:txBody>
                    <a:bodyPr/>
                    <a:lstStyle/>
                    <a:p>
                      <a:pPr marL="0" marR="0" algn="l">
                        <a:lnSpc>
                          <a:spcPts val="1600"/>
                        </a:lnSpc>
                        <a:spcBef>
                          <a:spcPts val="0"/>
                        </a:spcBef>
                        <a:spcAft>
                          <a:spcPts val="300"/>
                        </a:spcAft>
                      </a:pPr>
                      <a:r>
                        <a:rPr lang="en-AU" sz="1800" dirty="0">
                          <a:effectLst/>
                        </a:rPr>
                        <a:t>Total in Data Set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56 (23%)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69 (27%)</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116 (46%)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251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107669"/>
                  </a:ext>
                </a:extLst>
              </a:tr>
            </a:tbl>
          </a:graphicData>
        </a:graphic>
      </p:graphicFrame>
    </p:spTree>
    <p:extLst>
      <p:ext uri="{BB962C8B-B14F-4D97-AF65-F5344CB8AC3E}">
        <p14:creationId xmlns:p14="http://schemas.microsoft.com/office/powerpoint/2010/main" val="197219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a:latin typeface="+mj-lt"/>
                <a:ea typeface="Helvetica" charset="0"/>
                <a:cs typeface="Helvetica" charset="0"/>
              </a:rPr>
              <a:t>Action</a:t>
            </a:r>
            <a:endParaRPr lang="en-US" dirty="0">
              <a:latin typeface="+mj-lt"/>
              <a:ea typeface="Helvetica" charset="0"/>
              <a:cs typeface="Helvetica" charset="0"/>
            </a:endParaRPr>
          </a:p>
        </p:txBody>
      </p:sp>
      <p:graphicFrame>
        <p:nvGraphicFramePr>
          <p:cNvPr id="6" name="Content Placeholder 5">
            <a:extLst>
              <a:ext uri="{FF2B5EF4-FFF2-40B4-BE49-F238E27FC236}">
                <a16:creationId xmlns:a16="http://schemas.microsoft.com/office/drawing/2014/main" id="{E11BFB2D-BFC9-354F-B642-C6FA068684FD}"/>
              </a:ext>
            </a:extLst>
          </p:cNvPr>
          <p:cNvGraphicFramePr>
            <a:graphicFrameLocks noGrp="1"/>
          </p:cNvGraphicFramePr>
          <p:nvPr>
            <p:ph idx="1"/>
            <p:extLst>
              <p:ext uri="{D42A27DB-BD31-4B8C-83A1-F6EECF244321}">
                <p14:modId xmlns:p14="http://schemas.microsoft.com/office/powerpoint/2010/main" val="3913860005"/>
              </p:ext>
            </p:extLst>
          </p:nvPr>
        </p:nvGraphicFramePr>
        <p:xfrm>
          <a:off x="449753" y="1809028"/>
          <a:ext cx="8229601" cy="4085337"/>
        </p:xfrm>
        <a:graphic>
          <a:graphicData uri="http://schemas.openxmlformats.org/drawingml/2006/table">
            <a:tbl>
              <a:tblPr>
                <a:tableStyleId>{5C22544A-7EE6-4342-B048-85BDC9FD1C3A}</a:tableStyleId>
              </a:tblPr>
              <a:tblGrid>
                <a:gridCol w="1753818">
                  <a:extLst>
                    <a:ext uri="{9D8B030D-6E8A-4147-A177-3AD203B41FA5}">
                      <a16:colId xmlns:a16="http://schemas.microsoft.com/office/drawing/2014/main" val="448098148"/>
                    </a:ext>
                  </a:extLst>
                </a:gridCol>
                <a:gridCol w="1701185">
                  <a:extLst>
                    <a:ext uri="{9D8B030D-6E8A-4147-A177-3AD203B41FA5}">
                      <a16:colId xmlns:a16="http://schemas.microsoft.com/office/drawing/2014/main" val="4125996715"/>
                    </a:ext>
                  </a:extLst>
                </a:gridCol>
                <a:gridCol w="1522608">
                  <a:extLst>
                    <a:ext uri="{9D8B030D-6E8A-4147-A177-3AD203B41FA5}">
                      <a16:colId xmlns:a16="http://schemas.microsoft.com/office/drawing/2014/main" val="3526568784"/>
                    </a:ext>
                  </a:extLst>
                </a:gridCol>
                <a:gridCol w="1184451">
                  <a:extLst>
                    <a:ext uri="{9D8B030D-6E8A-4147-A177-3AD203B41FA5}">
                      <a16:colId xmlns:a16="http://schemas.microsoft.com/office/drawing/2014/main" val="3273622088"/>
                    </a:ext>
                  </a:extLst>
                </a:gridCol>
                <a:gridCol w="2067539">
                  <a:extLst>
                    <a:ext uri="{9D8B030D-6E8A-4147-A177-3AD203B41FA5}">
                      <a16:colId xmlns:a16="http://schemas.microsoft.com/office/drawing/2014/main" val="1602039529"/>
                    </a:ext>
                  </a:extLst>
                </a:gridCol>
              </a:tblGrid>
              <a:tr h="352921">
                <a:tc>
                  <a:txBody>
                    <a:bodyPr/>
                    <a:lstStyle/>
                    <a:p>
                      <a:pPr marL="0" marR="0" algn="just">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ctr">
                        <a:lnSpc>
                          <a:spcPts val="1600"/>
                        </a:lnSpc>
                        <a:spcBef>
                          <a:spcPts val="0"/>
                        </a:spcBef>
                        <a:spcAft>
                          <a:spcPts val="300"/>
                        </a:spcAft>
                      </a:pPr>
                      <a:r>
                        <a:rPr lang="en-AU" sz="1800" b="1" dirty="0">
                          <a:effectLst/>
                        </a:rPr>
                        <a:t>Actor</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927264"/>
                  </a:ext>
                </a:extLst>
              </a:tr>
              <a:tr h="728993">
                <a:tc>
                  <a:txBody>
                    <a:bodyPr/>
                    <a:lstStyle/>
                    <a:p>
                      <a:pPr marL="0" marR="0" algn="just">
                        <a:lnSpc>
                          <a:spcPts val="1600"/>
                        </a:lnSpc>
                        <a:spcBef>
                          <a:spcPts val="0"/>
                        </a:spcBef>
                        <a:spcAft>
                          <a:spcPts val="300"/>
                        </a:spcAft>
                      </a:pPr>
                      <a:r>
                        <a:rPr lang="en-AU" sz="1800" b="1" dirty="0">
                          <a:effectLst/>
                        </a:rPr>
                        <a:t>Action</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Same Student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Whole Class</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Teacher</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Total in Data Set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0672661"/>
                  </a:ext>
                </a:extLst>
              </a:tr>
              <a:tr h="359619">
                <a:tc>
                  <a:txBody>
                    <a:bodyPr/>
                    <a:lstStyle/>
                    <a:p>
                      <a:pPr marL="0" marR="0" algn="just">
                        <a:lnSpc>
                          <a:spcPts val="1600"/>
                        </a:lnSpc>
                        <a:spcBef>
                          <a:spcPts val="0"/>
                        </a:spcBef>
                        <a:spcAft>
                          <a:spcPts val="300"/>
                        </a:spcAft>
                      </a:pPr>
                      <a:r>
                        <a:rPr lang="en-AU" sz="1800">
                          <a:effectLst/>
                        </a:rPr>
                        <a:t>Literal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17</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46 (18%)</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3465559569"/>
                  </a:ext>
                </a:extLst>
              </a:tr>
              <a:tr h="410522">
                <a:tc>
                  <a:txBody>
                    <a:bodyPr/>
                    <a:lstStyle/>
                    <a:p>
                      <a:pPr marL="0" marR="0" algn="just">
                        <a:lnSpc>
                          <a:spcPts val="1600"/>
                        </a:lnSpc>
                        <a:spcBef>
                          <a:spcPts val="0"/>
                        </a:spcBef>
                        <a:spcAft>
                          <a:spcPts val="300"/>
                        </a:spcAft>
                      </a:pPr>
                      <a:r>
                        <a:rPr lang="en-AU" sz="1800" dirty="0">
                          <a:effectLst/>
                        </a:rPr>
                        <a:t>Clarify</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28 (11%)</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14735322"/>
                  </a:ext>
                </a:extLst>
              </a:tr>
              <a:tr h="359619">
                <a:tc>
                  <a:txBody>
                    <a:bodyPr/>
                    <a:lstStyle/>
                    <a:p>
                      <a:pPr marL="0" marR="0" algn="just">
                        <a:lnSpc>
                          <a:spcPts val="1600"/>
                        </a:lnSpc>
                        <a:spcBef>
                          <a:spcPts val="0"/>
                        </a:spcBef>
                        <a:spcAft>
                          <a:spcPts val="300"/>
                        </a:spcAft>
                      </a:pPr>
                      <a:r>
                        <a:rPr lang="en-AU" sz="1800">
                          <a:effectLst/>
                        </a:rPr>
                        <a:t>Repeat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26 (10%)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1003752965"/>
                  </a:ext>
                </a:extLst>
              </a:tr>
              <a:tr h="359619">
                <a:tc>
                  <a:txBody>
                    <a:bodyPr/>
                    <a:lstStyle/>
                    <a:p>
                      <a:pPr marL="0" marR="0" algn="just">
                        <a:lnSpc>
                          <a:spcPts val="1600"/>
                        </a:lnSpc>
                        <a:spcBef>
                          <a:spcPts val="0"/>
                        </a:spcBef>
                        <a:spcAft>
                          <a:spcPts val="300"/>
                        </a:spcAft>
                      </a:pPr>
                      <a:r>
                        <a:rPr lang="en-AU" sz="1800" dirty="0">
                          <a:effectLst/>
                        </a:rPr>
                        <a:t>Develop</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9</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25 (10%)</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96858542"/>
                  </a:ext>
                </a:extLst>
              </a:tr>
              <a:tr h="425432">
                <a:tc>
                  <a:txBody>
                    <a:bodyPr/>
                    <a:lstStyle/>
                    <a:p>
                      <a:pPr marL="0" marR="0" algn="just">
                        <a:lnSpc>
                          <a:spcPts val="1600"/>
                        </a:lnSpc>
                        <a:spcBef>
                          <a:spcPts val="0"/>
                        </a:spcBef>
                        <a:spcAft>
                          <a:spcPts val="300"/>
                        </a:spcAft>
                      </a:pPr>
                      <a:r>
                        <a:rPr lang="en-AU" sz="1800">
                          <a:effectLst/>
                        </a:rPr>
                        <a:t>Dismiss</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23 (9%)</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3877696711"/>
                  </a:ext>
                </a:extLst>
              </a:tr>
              <a:tr h="359619">
                <a:tc>
                  <a:txBody>
                    <a:bodyPr/>
                    <a:lstStyle/>
                    <a:p>
                      <a:pPr marL="0" marR="0" algn="just">
                        <a:lnSpc>
                          <a:spcPts val="1600"/>
                        </a:lnSpc>
                        <a:spcBef>
                          <a:spcPts val="0"/>
                        </a:spcBef>
                        <a:spcAft>
                          <a:spcPts val="300"/>
                        </a:spcAft>
                      </a:pPr>
                      <a:r>
                        <a:rPr lang="en-AU" sz="1800" dirty="0">
                          <a:effectLst/>
                        </a:rPr>
                        <a:t>Evaluate</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23 (9%)</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24742347"/>
                  </a:ext>
                </a:extLst>
              </a:tr>
              <a:tr h="728993">
                <a:tc>
                  <a:txBody>
                    <a:bodyPr/>
                    <a:lstStyle/>
                    <a:p>
                      <a:pPr marL="0" marR="0" algn="l">
                        <a:lnSpc>
                          <a:spcPts val="1600"/>
                        </a:lnSpc>
                        <a:spcBef>
                          <a:spcPts val="0"/>
                        </a:spcBef>
                        <a:spcAft>
                          <a:spcPts val="300"/>
                        </a:spcAft>
                      </a:pPr>
                      <a:r>
                        <a:rPr lang="en-AU" sz="1800" dirty="0">
                          <a:effectLst/>
                        </a:rPr>
                        <a:t>Total in Data Set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56 (23%)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69 (27%)</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116 (46%)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251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107669"/>
                  </a:ext>
                </a:extLst>
              </a:tr>
            </a:tbl>
          </a:graphicData>
        </a:graphic>
      </p:graphicFrame>
    </p:spTree>
    <p:extLst>
      <p:ext uri="{BB962C8B-B14F-4D97-AF65-F5344CB8AC3E}">
        <p14:creationId xmlns:p14="http://schemas.microsoft.com/office/powerpoint/2010/main" val="318736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a:latin typeface="+mj-lt"/>
                <a:ea typeface="Helvetica" charset="0"/>
                <a:cs typeface="Helvetica" charset="0"/>
              </a:rPr>
              <a:t>Actor and Action</a:t>
            </a:r>
            <a:endParaRPr lang="en-US" dirty="0">
              <a:latin typeface="+mj-lt"/>
              <a:ea typeface="Helvetica" charset="0"/>
              <a:cs typeface="Helvetica" charset="0"/>
            </a:endParaRPr>
          </a:p>
        </p:txBody>
      </p:sp>
      <p:graphicFrame>
        <p:nvGraphicFramePr>
          <p:cNvPr id="6" name="Content Placeholder 5">
            <a:extLst>
              <a:ext uri="{FF2B5EF4-FFF2-40B4-BE49-F238E27FC236}">
                <a16:creationId xmlns:a16="http://schemas.microsoft.com/office/drawing/2014/main" id="{E11BFB2D-BFC9-354F-B642-C6FA068684FD}"/>
              </a:ext>
            </a:extLst>
          </p:cNvPr>
          <p:cNvGraphicFramePr>
            <a:graphicFrameLocks noGrp="1"/>
          </p:cNvGraphicFramePr>
          <p:nvPr>
            <p:ph idx="1"/>
            <p:extLst>
              <p:ext uri="{D42A27DB-BD31-4B8C-83A1-F6EECF244321}">
                <p14:modId xmlns:p14="http://schemas.microsoft.com/office/powerpoint/2010/main" val="515263444"/>
              </p:ext>
            </p:extLst>
          </p:nvPr>
        </p:nvGraphicFramePr>
        <p:xfrm>
          <a:off x="449753" y="1809028"/>
          <a:ext cx="8229601" cy="4085337"/>
        </p:xfrm>
        <a:graphic>
          <a:graphicData uri="http://schemas.openxmlformats.org/drawingml/2006/table">
            <a:tbl>
              <a:tblPr>
                <a:tableStyleId>{5C22544A-7EE6-4342-B048-85BDC9FD1C3A}</a:tableStyleId>
              </a:tblPr>
              <a:tblGrid>
                <a:gridCol w="1753818">
                  <a:extLst>
                    <a:ext uri="{9D8B030D-6E8A-4147-A177-3AD203B41FA5}">
                      <a16:colId xmlns:a16="http://schemas.microsoft.com/office/drawing/2014/main" val="448098148"/>
                    </a:ext>
                  </a:extLst>
                </a:gridCol>
                <a:gridCol w="1701185">
                  <a:extLst>
                    <a:ext uri="{9D8B030D-6E8A-4147-A177-3AD203B41FA5}">
                      <a16:colId xmlns:a16="http://schemas.microsoft.com/office/drawing/2014/main" val="4125996715"/>
                    </a:ext>
                  </a:extLst>
                </a:gridCol>
                <a:gridCol w="1522608">
                  <a:extLst>
                    <a:ext uri="{9D8B030D-6E8A-4147-A177-3AD203B41FA5}">
                      <a16:colId xmlns:a16="http://schemas.microsoft.com/office/drawing/2014/main" val="3526568784"/>
                    </a:ext>
                  </a:extLst>
                </a:gridCol>
                <a:gridCol w="1184451">
                  <a:extLst>
                    <a:ext uri="{9D8B030D-6E8A-4147-A177-3AD203B41FA5}">
                      <a16:colId xmlns:a16="http://schemas.microsoft.com/office/drawing/2014/main" val="3273622088"/>
                    </a:ext>
                  </a:extLst>
                </a:gridCol>
                <a:gridCol w="2067539">
                  <a:extLst>
                    <a:ext uri="{9D8B030D-6E8A-4147-A177-3AD203B41FA5}">
                      <a16:colId xmlns:a16="http://schemas.microsoft.com/office/drawing/2014/main" val="1602039529"/>
                    </a:ext>
                  </a:extLst>
                </a:gridCol>
              </a:tblGrid>
              <a:tr h="352921">
                <a:tc>
                  <a:txBody>
                    <a:bodyPr/>
                    <a:lstStyle/>
                    <a:p>
                      <a:pPr marL="0" marR="0" algn="just">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algn="ctr">
                        <a:lnSpc>
                          <a:spcPts val="1600"/>
                        </a:lnSpc>
                        <a:spcBef>
                          <a:spcPts val="0"/>
                        </a:spcBef>
                        <a:spcAft>
                          <a:spcPts val="300"/>
                        </a:spcAft>
                      </a:pPr>
                      <a:r>
                        <a:rPr lang="en-AU" sz="1800" b="1" dirty="0">
                          <a:effectLst/>
                        </a:rPr>
                        <a:t>Actor</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927264"/>
                  </a:ext>
                </a:extLst>
              </a:tr>
              <a:tr h="728993">
                <a:tc>
                  <a:txBody>
                    <a:bodyPr/>
                    <a:lstStyle/>
                    <a:p>
                      <a:pPr marL="0" marR="0" algn="just">
                        <a:lnSpc>
                          <a:spcPts val="1600"/>
                        </a:lnSpc>
                        <a:spcBef>
                          <a:spcPts val="0"/>
                        </a:spcBef>
                        <a:spcAft>
                          <a:spcPts val="300"/>
                        </a:spcAft>
                      </a:pPr>
                      <a:r>
                        <a:rPr lang="en-AU" sz="1800" b="1" dirty="0">
                          <a:effectLst/>
                        </a:rPr>
                        <a:t>Action</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Same Student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Whole Class</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Teacher</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Total in Data Set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0672661"/>
                  </a:ext>
                </a:extLst>
              </a:tr>
              <a:tr h="359619">
                <a:tc>
                  <a:txBody>
                    <a:bodyPr/>
                    <a:lstStyle/>
                    <a:p>
                      <a:pPr marL="0" marR="0" algn="just">
                        <a:lnSpc>
                          <a:spcPts val="1600"/>
                        </a:lnSpc>
                        <a:spcBef>
                          <a:spcPts val="0"/>
                        </a:spcBef>
                        <a:spcAft>
                          <a:spcPts val="300"/>
                        </a:spcAft>
                      </a:pPr>
                      <a:r>
                        <a:rPr lang="en-AU" sz="1800">
                          <a:effectLst/>
                        </a:rPr>
                        <a:t>Literal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17</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46 (18%)</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3465559569"/>
                  </a:ext>
                </a:extLst>
              </a:tr>
              <a:tr h="410522">
                <a:tc>
                  <a:txBody>
                    <a:bodyPr/>
                    <a:lstStyle/>
                    <a:p>
                      <a:pPr marL="0" marR="0" algn="just">
                        <a:lnSpc>
                          <a:spcPts val="1600"/>
                        </a:lnSpc>
                        <a:spcBef>
                          <a:spcPts val="0"/>
                        </a:spcBef>
                        <a:spcAft>
                          <a:spcPts val="300"/>
                        </a:spcAft>
                      </a:pPr>
                      <a:r>
                        <a:rPr lang="en-AU" sz="1800" dirty="0">
                          <a:effectLst/>
                        </a:rPr>
                        <a:t>Clarify</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10</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16</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0" dirty="0">
                          <a:solidFill>
                            <a:schemeClr val="tx1"/>
                          </a:solidFill>
                          <a:effectLst/>
                        </a:rPr>
                        <a:t>28 (11%)</a:t>
                      </a:r>
                      <a:endParaRPr lang="en-US" sz="1800" b="0"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14735322"/>
                  </a:ext>
                </a:extLst>
              </a:tr>
              <a:tr h="359619">
                <a:tc>
                  <a:txBody>
                    <a:bodyPr/>
                    <a:lstStyle/>
                    <a:p>
                      <a:pPr marL="0" marR="0" algn="just">
                        <a:lnSpc>
                          <a:spcPts val="1600"/>
                        </a:lnSpc>
                        <a:spcBef>
                          <a:spcPts val="0"/>
                        </a:spcBef>
                        <a:spcAft>
                          <a:spcPts val="300"/>
                        </a:spcAft>
                      </a:pPr>
                      <a:r>
                        <a:rPr lang="en-AU" sz="1800">
                          <a:effectLst/>
                        </a:rPr>
                        <a:t>Repeat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26 (10%)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1003752965"/>
                  </a:ext>
                </a:extLst>
              </a:tr>
              <a:tr h="359619">
                <a:tc>
                  <a:txBody>
                    <a:bodyPr/>
                    <a:lstStyle/>
                    <a:p>
                      <a:pPr marL="0" marR="0" algn="just">
                        <a:lnSpc>
                          <a:spcPts val="1600"/>
                        </a:lnSpc>
                        <a:spcBef>
                          <a:spcPts val="0"/>
                        </a:spcBef>
                        <a:spcAft>
                          <a:spcPts val="300"/>
                        </a:spcAft>
                      </a:pPr>
                      <a:r>
                        <a:rPr lang="en-AU" sz="1800" dirty="0">
                          <a:effectLst/>
                        </a:rPr>
                        <a:t>Develop</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11</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1" dirty="0">
                          <a:solidFill>
                            <a:schemeClr val="tx1"/>
                          </a:solidFill>
                          <a:effectLst/>
                        </a:rPr>
                        <a:t>9</a:t>
                      </a:r>
                      <a:endParaRPr lang="en-US" sz="1800" b="1"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0" dirty="0">
                          <a:solidFill>
                            <a:schemeClr val="tx1"/>
                          </a:solidFill>
                          <a:effectLst/>
                        </a:rPr>
                        <a:t>25 (10%)</a:t>
                      </a:r>
                      <a:endParaRPr lang="en-US" sz="1800" b="0"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96858542"/>
                  </a:ext>
                </a:extLst>
              </a:tr>
              <a:tr h="425432">
                <a:tc>
                  <a:txBody>
                    <a:bodyPr/>
                    <a:lstStyle/>
                    <a:p>
                      <a:pPr marL="0" marR="0" algn="just">
                        <a:lnSpc>
                          <a:spcPts val="1600"/>
                        </a:lnSpc>
                        <a:spcBef>
                          <a:spcPts val="0"/>
                        </a:spcBef>
                        <a:spcAft>
                          <a:spcPts val="300"/>
                        </a:spcAft>
                      </a:pPr>
                      <a:r>
                        <a:rPr lang="en-AU" sz="1800">
                          <a:effectLst/>
                        </a:rPr>
                        <a:t>Dismiss</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0</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0</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23 (9%)</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3877696711"/>
                  </a:ext>
                </a:extLst>
              </a:tr>
              <a:tr h="359619">
                <a:tc>
                  <a:txBody>
                    <a:bodyPr/>
                    <a:lstStyle/>
                    <a:p>
                      <a:pPr marL="0" marR="0" algn="just">
                        <a:lnSpc>
                          <a:spcPts val="1600"/>
                        </a:lnSpc>
                        <a:spcBef>
                          <a:spcPts val="0"/>
                        </a:spcBef>
                        <a:spcAft>
                          <a:spcPts val="300"/>
                        </a:spcAft>
                      </a:pPr>
                      <a:r>
                        <a:rPr lang="en-AU" sz="1800" dirty="0">
                          <a:effectLst/>
                        </a:rPr>
                        <a:t>Evaluate</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14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dirty="0">
                          <a:effectLst/>
                        </a:rPr>
                        <a:t>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AU" sz="1800" b="0" dirty="0">
                          <a:solidFill>
                            <a:schemeClr val="tx1"/>
                          </a:solidFill>
                          <a:effectLst/>
                        </a:rPr>
                        <a:t>23 (9%)</a:t>
                      </a:r>
                      <a:endParaRPr lang="en-US" sz="1800" b="0" dirty="0">
                        <a:solidFill>
                          <a:schemeClr val="tx1"/>
                        </a:solidFill>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24742347"/>
                  </a:ext>
                </a:extLst>
              </a:tr>
              <a:tr h="728993">
                <a:tc>
                  <a:txBody>
                    <a:bodyPr/>
                    <a:lstStyle/>
                    <a:p>
                      <a:pPr marL="0" marR="0" algn="l">
                        <a:lnSpc>
                          <a:spcPts val="1600"/>
                        </a:lnSpc>
                        <a:spcBef>
                          <a:spcPts val="0"/>
                        </a:spcBef>
                        <a:spcAft>
                          <a:spcPts val="300"/>
                        </a:spcAft>
                      </a:pPr>
                      <a:r>
                        <a:rPr lang="en-AU" sz="1800" dirty="0">
                          <a:effectLst/>
                        </a:rPr>
                        <a:t>Total in Data Set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56 (23%)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69 (27%)</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116 (46%)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251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107669"/>
                  </a:ext>
                </a:extLst>
              </a:tr>
            </a:tbl>
          </a:graphicData>
        </a:graphic>
      </p:graphicFrame>
    </p:spTree>
    <p:extLst>
      <p:ext uri="{BB962C8B-B14F-4D97-AF65-F5344CB8AC3E}">
        <p14:creationId xmlns:p14="http://schemas.microsoft.com/office/powerpoint/2010/main" val="235118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7473-4DB1-D14F-9F1E-830B8BC6CFE1}"/>
              </a:ext>
            </a:extLst>
          </p:cNvPr>
          <p:cNvSpPr>
            <a:spLocks noGrp="1"/>
          </p:cNvSpPr>
          <p:nvPr>
            <p:ph type="title"/>
          </p:nvPr>
        </p:nvSpPr>
        <p:spPr/>
        <p:txBody>
          <a:bodyPr/>
          <a:lstStyle/>
          <a:p>
            <a:r>
              <a:rPr lang="en-US" dirty="0"/>
              <a:t>So What?</a:t>
            </a:r>
          </a:p>
        </p:txBody>
      </p:sp>
      <p:sp>
        <p:nvSpPr>
          <p:cNvPr id="3" name="Content Placeholder 2">
            <a:extLst>
              <a:ext uri="{FF2B5EF4-FFF2-40B4-BE49-F238E27FC236}">
                <a16:creationId xmlns:a16="http://schemas.microsoft.com/office/drawing/2014/main" id="{B6D8A96F-FD4D-D34B-96F7-8964D503694D}"/>
              </a:ext>
            </a:extLst>
          </p:cNvPr>
          <p:cNvSpPr>
            <a:spLocks noGrp="1"/>
          </p:cNvSpPr>
          <p:nvPr>
            <p:ph idx="1"/>
          </p:nvPr>
        </p:nvSpPr>
        <p:spPr>
          <a:xfrm>
            <a:off x="505045" y="3676129"/>
            <a:ext cx="8229600" cy="2958587"/>
          </a:xfrm>
        </p:spPr>
        <p:txBody>
          <a:bodyPr>
            <a:normAutofit/>
          </a:bodyPr>
          <a:lstStyle/>
          <a:p>
            <a:r>
              <a:rPr lang="en-AU" sz="2100" dirty="0"/>
              <a:t>Directing the response to the </a:t>
            </a:r>
            <a:r>
              <a:rPr lang="en-AU" sz="2100" b="1" dirty="0"/>
              <a:t>same student </a:t>
            </a:r>
            <a:r>
              <a:rPr lang="en-AU" sz="2100" dirty="0"/>
              <a:t>engaged that student in developing their idea, but it limited the opportunity for other students in the class to engage with the important mathematics of similarity--did not support the Collaboration Principle. </a:t>
            </a:r>
          </a:p>
          <a:p>
            <a:endParaRPr lang="en-AU" sz="2100" dirty="0"/>
          </a:p>
          <a:p>
            <a:r>
              <a:rPr lang="en-AU" sz="2100" dirty="0"/>
              <a:t>Directing the same question to the </a:t>
            </a:r>
            <a:r>
              <a:rPr lang="en-AU" sz="2100" b="1" dirty="0"/>
              <a:t>whole class </a:t>
            </a:r>
            <a:r>
              <a:rPr lang="en-AU" sz="2100" dirty="0"/>
              <a:t>could have achieved this broader engagement.</a:t>
            </a:r>
            <a:endParaRPr lang="en-US" sz="2100" dirty="0"/>
          </a:p>
          <a:p>
            <a:endParaRPr lang="en-US" dirty="0"/>
          </a:p>
        </p:txBody>
      </p:sp>
      <p:sp>
        <p:nvSpPr>
          <p:cNvPr id="4" name="TextBox 3">
            <a:extLst>
              <a:ext uri="{FF2B5EF4-FFF2-40B4-BE49-F238E27FC236}">
                <a16:creationId xmlns:a16="http://schemas.microsoft.com/office/drawing/2014/main" id="{6CE49210-360A-874F-8107-76FADA60797A}"/>
              </a:ext>
            </a:extLst>
          </p:cNvPr>
          <p:cNvSpPr txBox="1"/>
          <p:nvPr/>
        </p:nvSpPr>
        <p:spPr>
          <a:xfrm>
            <a:off x="552893" y="1270654"/>
            <a:ext cx="8031126" cy="2031325"/>
          </a:xfrm>
          <a:prstGeom prst="rect">
            <a:avLst/>
          </a:prstGeom>
          <a:solidFill>
            <a:schemeClr val="bg1">
              <a:lumMod val="75000"/>
            </a:schemeClr>
          </a:solidFill>
          <a:ln>
            <a:solidFill>
              <a:schemeClr val="tx1"/>
            </a:solidFill>
          </a:ln>
        </p:spPr>
        <p:txBody>
          <a:bodyPr wrap="square" rtlCol="0">
            <a:spAutoFit/>
          </a:bodyPr>
          <a:lstStyle/>
          <a:p>
            <a:r>
              <a:rPr lang="en-AU" b="1" dirty="0"/>
              <a:t>Instance</a:t>
            </a:r>
            <a:r>
              <a:rPr lang="en-AU" dirty="0"/>
              <a:t>: Students were finding the lengths of the sides of similar triangles. A student said, "Oh wait, you can have any number for side A. You just have to use the corresponding… you just have to use the rules to get sides B and C." </a:t>
            </a:r>
          </a:p>
          <a:p>
            <a:endParaRPr lang="en-AU" dirty="0"/>
          </a:p>
          <a:p>
            <a:r>
              <a:rPr lang="en-AU" b="1" dirty="0"/>
              <a:t>Teacher Response </a:t>
            </a:r>
            <a:r>
              <a:rPr lang="en-AU" dirty="0"/>
              <a:t>(to the student who contributed this idea): “So what are the rules to get sides B and C if you start with side A?" </a:t>
            </a:r>
          </a:p>
        </p:txBody>
      </p:sp>
    </p:spTree>
    <p:extLst>
      <p:ext uri="{BB962C8B-B14F-4D97-AF65-F5344CB8AC3E}">
        <p14:creationId xmlns:p14="http://schemas.microsoft.com/office/powerpoint/2010/main" val="223247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sz="4000" dirty="0">
                <a:latin typeface="+mj-lt"/>
                <a:ea typeface="Helvetica" charset="0"/>
                <a:cs typeface="Helvetica" charset="0"/>
              </a:rPr>
              <a:t>Comparison to Prior Study</a:t>
            </a:r>
            <a:endParaRPr lang="en-US" sz="4000" dirty="0">
              <a:latin typeface="+mj-lt"/>
              <a:ea typeface="Helvetica" charset="0"/>
              <a:cs typeface="Helvetica" charset="0"/>
            </a:endParaRPr>
          </a:p>
        </p:txBody>
      </p:sp>
      <p:sp>
        <p:nvSpPr>
          <p:cNvPr id="4" name="Content Placeholder 3">
            <a:extLst>
              <a:ext uri="{FF2B5EF4-FFF2-40B4-BE49-F238E27FC236}">
                <a16:creationId xmlns:a16="http://schemas.microsoft.com/office/drawing/2014/main" id="{FA88D358-2F46-C248-AFA7-D06040881A3B}"/>
              </a:ext>
            </a:extLst>
          </p:cNvPr>
          <p:cNvSpPr>
            <a:spLocks noGrp="1"/>
          </p:cNvSpPr>
          <p:nvPr>
            <p:ph idx="1"/>
          </p:nvPr>
        </p:nvSpPr>
        <p:spPr/>
        <p:txBody>
          <a:bodyPr>
            <a:normAutofit/>
          </a:bodyPr>
          <a:lstStyle/>
          <a:p>
            <a:r>
              <a:rPr lang="en-US" dirty="0"/>
              <a:t>Student Actions: Explicit or Implicit</a:t>
            </a:r>
          </a:p>
          <a:p>
            <a:pPr lvl="1"/>
            <a:r>
              <a:rPr lang="en-US" sz="2200" dirty="0"/>
              <a:t>Prior Study (Scenario Interview): 86% of instances</a:t>
            </a:r>
          </a:p>
          <a:p>
            <a:pPr lvl="1"/>
            <a:r>
              <a:rPr lang="en-US" sz="2200" dirty="0"/>
              <a:t>Current Study (Classroom Video): 72% of instances</a:t>
            </a:r>
          </a:p>
          <a:p>
            <a:pPr lvl="1"/>
            <a:endParaRPr lang="en-US" dirty="0"/>
          </a:p>
          <a:p>
            <a:r>
              <a:rPr lang="en-US" dirty="0"/>
              <a:t>Student Ideas: Core or Peripheral</a:t>
            </a:r>
          </a:p>
          <a:p>
            <a:pPr lvl="1"/>
            <a:r>
              <a:rPr lang="en-US" sz="2200" dirty="0"/>
              <a:t>Prior Study (Scenario Interview): 89% of instances</a:t>
            </a:r>
          </a:p>
          <a:p>
            <a:pPr lvl="1"/>
            <a:r>
              <a:rPr lang="en-US" sz="2200" dirty="0"/>
              <a:t>Current Study (Classroom Video): 83% of instances</a:t>
            </a:r>
          </a:p>
          <a:p>
            <a:endParaRPr lang="en-US" dirty="0"/>
          </a:p>
        </p:txBody>
      </p:sp>
    </p:spTree>
    <p:extLst>
      <p:ext uri="{BB962C8B-B14F-4D97-AF65-F5344CB8AC3E}">
        <p14:creationId xmlns:p14="http://schemas.microsoft.com/office/powerpoint/2010/main" val="421747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78" y="57204"/>
            <a:ext cx="7385748" cy="1143000"/>
          </a:xfrm>
        </p:spPr>
        <p:txBody>
          <a:bodyPr>
            <a:noAutofit/>
          </a:bodyPr>
          <a:lstStyle/>
          <a:p>
            <a:r>
              <a:rPr lang="en-US" altLang="ja-JP" sz="3200" dirty="0">
                <a:latin typeface="+mj-lt"/>
                <a:ea typeface="Helvetica" charset="0"/>
                <a:cs typeface="Helvetica" charset="0"/>
              </a:rPr>
              <a:t>Teacher Responses to Student </a:t>
            </a:r>
            <a:br>
              <a:rPr lang="en-US" altLang="ja-JP" sz="3200" dirty="0">
                <a:latin typeface="+mj-lt"/>
                <a:ea typeface="Helvetica" charset="0"/>
                <a:cs typeface="Helvetica" charset="0"/>
              </a:rPr>
            </a:br>
            <a:r>
              <a:rPr lang="en-US" altLang="ja-JP" sz="3200" dirty="0">
                <a:latin typeface="+mj-lt"/>
                <a:ea typeface="Helvetica" charset="0"/>
                <a:cs typeface="Helvetica" charset="0"/>
              </a:rPr>
              <a:t>Mathematical Thinking (SMT)</a:t>
            </a:r>
            <a:endParaRPr kumimoji="1" lang="ja-JP" altLang="en-US" sz="3200" dirty="0">
              <a:latin typeface="+mj-lt"/>
              <a:ea typeface="Helvetica" charset="0"/>
              <a:cs typeface="Helvetica" charset="0"/>
            </a:endParaRPr>
          </a:p>
        </p:txBody>
      </p:sp>
      <p:sp>
        <p:nvSpPr>
          <p:cNvPr id="3" name="Content Placeholder 2"/>
          <p:cNvSpPr>
            <a:spLocks noGrp="1"/>
          </p:cNvSpPr>
          <p:nvPr>
            <p:ph idx="1"/>
          </p:nvPr>
        </p:nvSpPr>
        <p:spPr>
          <a:xfrm>
            <a:off x="282378" y="1315453"/>
            <a:ext cx="8667174" cy="5205443"/>
          </a:xfrm>
        </p:spPr>
        <p:txBody>
          <a:bodyPr>
            <a:noAutofit/>
          </a:bodyPr>
          <a:lstStyle/>
          <a:p>
            <a:pPr marL="0" indent="0">
              <a:buNone/>
            </a:pPr>
            <a:endParaRPr lang="en-US" altLang="ja-JP" sz="2200" dirty="0">
              <a:latin typeface="+mn-lt"/>
              <a:cs typeface="Helvetica"/>
            </a:endParaRPr>
          </a:p>
          <a:p>
            <a:r>
              <a:rPr lang="en-US" altLang="ja-JP" sz="2200" dirty="0">
                <a:latin typeface="+mn-lt"/>
                <a:cs typeface="Helvetica"/>
              </a:rPr>
              <a:t>Teacher responses affect student learning and support very different types of instruction</a:t>
            </a:r>
            <a:r>
              <a:rPr lang="en-US" altLang="ja-JP" sz="1800" dirty="0">
                <a:latin typeface="+mn-lt"/>
                <a:cs typeface="Helvetica"/>
              </a:rPr>
              <a:t>                                                                     </a:t>
            </a:r>
          </a:p>
          <a:p>
            <a:pPr marL="0" indent="0">
              <a:buNone/>
            </a:pPr>
            <a:r>
              <a:rPr lang="en-US" altLang="ja-JP" sz="2200" dirty="0">
                <a:latin typeface="+mn-lt"/>
                <a:cs typeface="Helvetica"/>
              </a:rPr>
              <a:t>										 </a:t>
            </a:r>
            <a:r>
              <a:rPr lang="en-US" altLang="ja-JP" sz="1600" dirty="0">
                <a:latin typeface="+mn-lt"/>
                <a:cs typeface="Helvetica"/>
              </a:rPr>
              <a:t>(</a:t>
            </a:r>
            <a:r>
              <a:rPr lang="en-US" altLang="ja-JP" sz="1600" dirty="0" err="1">
                <a:latin typeface="+mn-lt"/>
                <a:cs typeface="Helvetica"/>
              </a:rPr>
              <a:t>Kazemi</a:t>
            </a:r>
            <a:r>
              <a:rPr lang="en-US" altLang="ja-JP" sz="1600" dirty="0">
                <a:latin typeface="+mn-lt"/>
                <a:cs typeface="Helvetica"/>
              </a:rPr>
              <a:t> &amp; Stipek, 2001; </a:t>
            </a:r>
            <a:r>
              <a:rPr lang="en-US" altLang="ja-JP" sz="1600" dirty="0" err="1">
                <a:cs typeface="Helvetica"/>
              </a:rPr>
              <a:t>Ing</a:t>
            </a:r>
            <a:r>
              <a:rPr lang="en-US" altLang="ja-JP" sz="1600" dirty="0">
                <a:cs typeface="Helvetica"/>
              </a:rPr>
              <a:t> et al., 2015</a:t>
            </a:r>
            <a:r>
              <a:rPr lang="en-US" altLang="ja-JP" sz="1600" dirty="0">
                <a:latin typeface="+mn-lt"/>
                <a:cs typeface="Helvetica"/>
              </a:rPr>
              <a:t>) </a:t>
            </a:r>
          </a:p>
          <a:p>
            <a:pPr marL="457200" lvl="1" indent="0">
              <a:buNone/>
            </a:pPr>
            <a:endParaRPr lang="en-US" altLang="ja-JP" sz="1200" dirty="0">
              <a:cs typeface="Helvetica"/>
            </a:endParaRPr>
          </a:p>
          <a:p>
            <a:pPr marL="0" indent="0">
              <a:buNone/>
            </a:pPr>
            <a:endParaRPr lang="en-US" altLang="ja-JP" sz="2000" dirty="0">
              <a:latin typeface="Helvitica"/>
              <a:cs typeface="Helvitica"/>
            </a:endParaRPr>
          </a:p>
          <a:p>
            <a:r>
              <a:rPr lang="en-US" altLang="ja-JP" sz="2200" dirty="0">
                <a:cs typeface="Helvetica"/>
              </a:rPr>
              <a:t>Our prior work found that teachers’ hypothetical responses to high-leverage instances of SMT:</a:t>
            </a:r>
          </a:p>
          <a:p>
            <a:pPr lvl="1"/>
            <a:r>
              <a:rPr lang="en-US" altLang="ja-JP" sz="1800" dirty="0">
                <a:latin typeface="+mn-lt"/>
                <a:cs typeface="Helvitica"/>
              </a:rPr>
              <a:t>Were often directed to the student who contributed the SMT</a:t>
            </a:r>
          </a:p>
          <a:p>
            <a:pPr lvl="1"/>
            <a:r>
              <a:rPr lang="en-US" altLang="ja-JP" sz="1800" dirty="0">
                <a:latin typeface="+mn-lt"/>
                <a:cs typeface="Helvitica"/>
              </a:rPr>
              <a:t>Aimed to develop or justify the student contribution</a:t>
            </a:r>
          </a:p>
          <a:p>
            <a:pPr lvl="1"/>
            <a:r>
              <a:rPr lang="en-US" altLang="ja-JP" sz="1800" dirty="0">
                <a:latin typeface="+mn-lt"/>
                <a:cs typeface="Helvitica"/>
              </a:rPr>
              <a:t>Incorporated the students’ words and idea</a:t>
            </a:r>
          </a:p>
          <a:p>
            <a:pPr marL="457200" lvl="1" indent="0">
              <a:buNone/>
            </a:pPr>
            <a:r>
              <a:rPr lang="en-US" altLang="ja-JP" sz="1600" dirty="0">
                <a:cs typeface="Helvetica"/>
              </a:rPr>
              <a:t>                                        (</a:t>
            </a:r>
            <a:r>
              <a:rPr lang="en-US" sz="1600" dirty="0"/>
              <a:t>Stockero, Van </a:t>
            </a:r>
            <a:r>
              <a:rPr lang="en-US" sz="1600" dirty="0" err="1"/>
              <a:t>Zoest</a:t>
            </a:r>
            <a:r>
              <a:rPr lang="en-US" sz="1600" dirty="0"/>
              <a:t>, Peterson, Leatham, &amp; </a:t>
            </a:r>
            <a:r>
              <a:rPr lang="en-AU" sz="1600" dirty="0" err="1"/>
              <a:t>Rougée</a:t>
            </a:r>
            <a:r>
              <a:rPr lang="en-US" sz="1600" dirty="0"/>
              <a:t>, 2017)</a:t>
            </a:r>
            <a:endParaRPr lang="en-US" altLang="ja-JP" sz="1600" dirty="0">
              <a:latin typeface="+mn-lt"/>
              <a:cs typeface="Helvitica"/>
            </a:endParaRPr>
          </a:p>
        </p:txBody>
      </p:sp>
    </p:spTree>
    <p:extLst>
      <p:ext uri="{BB962C8B-B14F-4D97-AF65-F5344CB8AC3E}">
        <p14:creationId xmlns:p14="http://schemas.microsoft.com/office/powerpoint/2010/main" val="3208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sz="4000" dirty="0">
                <a:latin typeface="+mj-lt"/>
                <a:ea typeface="Helvetica" charset="0"/>
                <a:cs typeface="Helvetica" charset="0"/>
              </a:rPr>
              <a:t>Comparison to Prior Study</a:t>
            </a:r>
            <a:endParaRPr lang="en-US" sz="4000" dirty="0">
              <a:latin typeface="+mj-lt"/>
              <a:ea typeface="Helvetica" charset="0"/>
              <a:cs typeface="Helvetica" charset="0"/>
            </a:endParaRPr>
          </a:p>
        </p:txBody>
      </p:sp>
      <p:graphicFrame>
        <p:nvGraphicFramePr>
          <p:cNvPr id="6" name="Content Placeholder 5">
            <a:extLst>
              <a:ext uri="{FF2B5EF4-FFF2-40B4-BE49-F238E27FC236}">
                <a16:creationId xmlns:a16="http://schemas.microsoft.com/office/drawing/2014/main" id="{E11BFB2D-BFC9-354F-B642-C6FA068684FD}"/>
              </a:ext>
            </a:extLst>
          </p:cNvPr>
          <p:cNvGraphicFramePr>
            <a:graphicFrameLocks noGrp="1"/>
          </p:cNvGraphicFramePr>
          <p:nvPr>
            <p:ph idx="1"/>
            <p:extLst>
              <p:ext uri="{D42A27DB-BD31-4B8C-83A1-F6EECF244321}">
                <p14:modId xmlns:p14="http://schemas.microsoft.com/office/powerpoint/2010/main" val="3143942937"/>
              </p:ext>
            </p:extLst>
          </p:nvPr>
        </p:nvGraphicFramePr>
        <p:xfrm>
          <a:off x="449753" y="1809028"/>
          <a:ext cx="8229600" cy="3082550"/>
        </p:xfrm>
        <a:graphic>
          <a:graphicData uri="http://schemas.openxmlformats.org/drawingml/2006/table">
            <a:tbl>
              <a:tblPr>
                <a:tableStyleId>{5C22544A-7EE6-4342-B048-85BDC9FD1C3A}</a:tableStyleId>
              </a:tblPr>
              <a:tblGrid>
                <a:gridCol w="2180905">
                  <a:extLst>
                    <a:ext uri="{9D8B030D-6E8A-4147-A177-3AD203B41FA5}">
                      <a16:colId xmlns:a16="http://schemas.microsoft.com/office/drawing/2014/main" val="448098148"/>
                    </a:ext>
                  </a:extLst>
                </a:gridCol>
                <a:gridCol w="3207434">
                  <a:extLst>
                    <a:ext uri="{9D8B030D-6E8A-4147-A177-3AD203B41FA5}">
                      <a16:colId xmlns:a16="http://schemas.microsoft.com/office/drawing/2014/main" val="4125996715"/>
                    </a:ext>
                  </a:extLst>
                </a:gridCol>
                <a:gridCol w="2841261">
                  <a:extLst>
                    <a:ext uri="{9D8B030D-6E8A-4147-A177-3AD203B41FA5}">
                      <a16:colId xmlns:a16="http://schemas.microsoft.com/office/drawing/2014/main" val="3526568784"/>
                    </a:ext>
                  </a:extLst>
                </a:gridCol>
              </a:tblGrid>
              <a:tr h="1218167">
                <a:tc>
                  <a:txBody>
                    <a:bodyPr/>
                    <a:lstStyle/>
                    <a:p>
                      <a:pPr marL="0" marR="0" algn="just">
                        <a:lnSpc>
                          <a:spcPts val="1600"/>
                        </a:lnSpc>
                        <a:spcBef>
                          <a:spcPts val="0"/>
                        </a:spcBef>
                        <a:spcAft>
                          <a:spcPts val="300"/>
                        </a:spcAft>
                      </a:pPr>
                      <a:r>
                        <a:rPr lang="en-AU" sz="1800" b="1" dirty="0">
                          <a:effectLst/>
                        </a:rPr>
                        <a:t>Actor</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Video-Recorded Lessons</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Scenario Interview</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0672661"/>
                  </a:ext>
                </a:extLst>
              </a:tr>
              <a:tr h="600932">
                <a:tc>
                  <a:txBody>
                    <a:bodyPr/>
                    <a:lstStyle/>
                    <a:p>
                      <a:pPr marL="0" marR="0" algn="just">
                        <a:lnSpc>
                          <a:spcPts val="1600"/>
                        </a:lnSpc>
                        <a:spcBef>
                          <a:spcPts val="0"/>
                        </a:spcBef>
                        <a:spcAft>
                          <a:spcPts val="300"/>
                        </a:spcAft>
                      </a:pPr>
                      <a:r>
                        <a:rPr lang="en-AU" sz="1800" dirty="0">
                          <a:effectLst/>
                        </a:rPr>
                        <a:t>Same Student</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23%</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65%</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3465559569"/>
                  </a:ext>
                </a:extLst>
              </a:tr>
              <a:tr h="662519">
                <a:tc>
                  <a:txBody>
                    <a:bodyPr/>
                    <a:lstStyle/>
                    <a:p>
                      <a:pPr marL="0" marR="0" algn="just">
                        <a:lnSpc>
                          <a:spcPts val="1600"/>
                        </a:lnSpc>
                        <a:spcBef>
                          <a:spcPts val="0"/>
                        </a:spcBef>
                        <a:spcAft>
                          <a:spcPts val="300"/>
                        </a:spcAft>
                      </a:pPr>
                      <a:r>
                        <a:rPr lang="en-AU" sz="1800" dirty="0">
                          <a:effectLst/>
                        </a:rPr>
                        <a:t>Whole Class</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27%</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24%</a:t>
                      </a: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14735322"/>
                  </a:ext>
                </a:extLst>
              </a:tr>
              <a:tr h="600932">
                <a:tc>
                  <a:txBody>
                    <a:bodyPr/>
                    <a:lstStyle/>
                    <a:p>
                      <a:pPr marL="0" marR="0" algn="just">
                        <a:lnSpc>
                          <a:spcPts val="1600"/>
                        </a:lnSpc>
                        <a:spcBef>
                          <a:spcPts val="0"/>
                        </a:spcBef>
                        <a:spcAft>
                          <a:spcPts val="300"/>
                        </a:spcAft>
                      </a:pPr>
                      <a:r>
                        <a:rPr lang="en-AU" sz="1800" dirty="0">
                          <a:effectLst/>
                          <a:latin typeface="+mn-lt"/>
                          <a:ea typeface="PMingLiU" panose="02020500000000000000" pitchFamily="18" charset="-120"/>
                        </a:rPr>
                        <a:t>Teacher</a:t>
                      </a:r>
                      <a:endParaRPr lang="en-US" sz="1800" dirty="0">
                        <a:effectLst/>
                        <a:latin typeface="+mn-lt"/>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46%</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6%</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752965"/>
                  </a:ext>
                </a:extLst>
              </a:tr>
            </a:tbl>
          </a:graphicData>
        </a:graphic>
      </p:graphicFrame>
    </p:spTree>
    <p:extLst>
      <p:ext uri="{BB962C8B-B14F-4D97-AF65-F5344CB8AC3E}">
        <p14:creationId xmlns:p14="http://schemas.microsoft.com/office/powerpoint/2010/main" val="104932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sz="4000" dirty="0">
                <a:latin typeface="+mj-lt"/>
                <a:ea typeface="Helvetica" charset="0"/>
                <a:cs typeface="Helvetica" charset="0"/>
              </a:rPr>
              <a:t>Comparison to Prior Study</a:t>
            </a:r>
            <a:endParaRPr lang="en-US" sz="4000" dirty="0">
              <a:latin typeface="+mj-lt"/>
              <a:ea typeface="Helvetica" charset="0"/>
              <a:cs typeface="Helvetica" charset="0"/>
            </a:endParaRPr>
          </a:p>
        </p:txBody>
      </p:sp>
      <p:graphicFrame>
        <p:nvGraphicFramePr>
          <p:cNvPr id="6" name="Content Placeholder 5">
            <a:extLst>
              <a:ext uri="{FF2B5EF4-FFF2-40B4-BE49-F238E27FC236}">
                <a16:creationId xmlns:a16="http://schemas.microsoft.com/office/drawing/2014/main" id="{E11BFB2D-BFC9-354F-B642-C6FA068684FD}"/>
              </a:ext>
            </a:extLst>
          </p:cNvPr>
          <p:cNvGraphicFramePr>
            <a:graphicFrameLocks noGrp="1"/>
          </p:cNvGraphicFramePr>
          <p:nvPr>
            <p:ph idx="1"/>
            <p:extLst>
              <p:ext uri="{D42A27DB-BD31-4B8C-83A1-F6EECF244321}">
                <p14:modId xmlns:p14="http://schemas.microsoft.com/office/powerpoint/2010/main" val="425059908"/>
              </p:ext>
            </p:extLst>
          </p:nvPr>
        </p:nvGraphicFramePr>
        <p:xfrm>
          <a:off x="449753" y="1809028"/>
          <a:ext cx="8229600" cy="3082550"/>
        </p:xfrm>
        <a:graphic>
          <a:graphicData uri="http://schemas.openxmlformats.org/drawingml/2006/table">
            <a:tbl>
              <a:tblPr>
                <a:tableStyleId>{5C22544A-7EE6-4342-B048-85BDC9FD1C3A}</a:tableStyleId>
              </a:tblPr>
              <a:tblGrid>
                <a:gridCol w="2180905">
                  <a:extLst>
                    <a:ext uri="{9D8B030D-6E8A-4147-A177-3AD203B41FA5}">
                      <a16:colId xmlns:a16="http://schemas.microsoft.com/office/drawing/2014/main" val="448098148"/>
                    </a:ext>
                  </a:extLst>
                </a:gridCol>
                <a:gridCol w="3207434">
                  <a:extLst>
                    <a:ext uri="{9D8B030D-6E8A-4147-A177-3AD203B41FA5}">
                      <a16:colId xmlns:a16="http://schemas.microsoft.com/office/drawing/2014/main" val="4125996715"/>
                    </a:ext>
                  </a:extLst>
                </a:gridCol>
                <a:gridCol w="2841261">
                  <a:extLst>
                    <a:ext uri="{9D8B030D-6E8A-4147-A177-3AD203B41FA5}">
                      <a16:colId xmlns:a16="http://schemas.microsoft.com/office/drawing/2014/main" val="3526568784"/>
                    </a:ext>
                  </a:extLst>
                </a:gridCol>
              </a:tblGrid>
              <a:tr h="1218167">
                <a:tc>
                  <a:txBody>
                    <a:bodyPr/>
                    <a:lstStyle/>
                    <a:p>
                      <a:pPr marL="0" marR="0" algn="just">
                        <a:lnSpc>
                          <a:spcPts val="1600"/>
                        </a:lnSpc>
                        <a:spcBef>
                          <a:spcPts val="0"/>
                        </a:spcBef>
                        <a:spcAft>
                          <a:spcPts val="300"/>
                        </a:spcAft>
                      </a:pPr>
                      <a:r>
                        <a:rPr lang="en-AU" sz="1800" b="1" dirty="0">
                          <a:effectLst/>
                        </a:rPr>
                        <a:t>Actor</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Video-Recorded Lessons</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Scenario Interview</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3760672661"/>
                  </a:ext>
                </a:extLst>
              </a:tr>
              <a:tr h="600932">
                <a:tc>
                  <a:txBody>
                    <a:bodyPr/>
                    <a:lstStyle/>
                    <a:p>
                      <a:pPr marL="0" marR="0" algn="just">
                        <a:lnSpc>
                          <a:spcPts val="1600"/>
                        </a:lnSpc>
                        <a:spcBef>
                          <a:spcPts val="0"/>
                        </a:spcBef>
                        <a:spcAft>
                          <a:spcPts val="300"/>
                        </a:spcAft>
                      </a:pPr>
                      <a:r>
                        <a:rPr lang="en-AU" sz="1800" dirty="0">
                          <a:effectLst/>
                        </a:rPr>
                        <a:t>Same Student</a:t>
                      </a: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23%</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65%</a:t>
                      </a: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65559569"/>
                  </a:ext>
                </a:extLst>
              </a:tr>
              <a:tr h="662519">
                <a:tc>
                  <a:txBody>
                    <a:bodyPr/>
                    <a:lstStyle/>
                    <a:p>
                      <a:pPr marL="0" marR="0" algn="just">
                        <a:lnSpc>
                          <a:spcPts val="1600"/>
                        </a:lnSpc>
                        <a:spcBef>
                          <a:spcPts val="0"/>
                        </a:spcBef>
                        <a:spcAft>
                          <a:spcPts val="300"/>
                        </a:spcAft>
                      </a:pPr>
                      <a:r>
                        <a:rPr lang="en-AU" sz="1800" dirty="0">
                          <a:effectLst/>
                        </a:rPr>
                        <a:t>Whole Class</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27%</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24%</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noFill/>
                  </a:tcPr>
                </a:tc>
                <a:extLst>
                  <a:ext uri="{0D108BD9-81ED-4DB2-BD59-A6C34878D82A}">
                    <a16:rowId xmlns:a16="http://schemas.microsoft.com/office/drawing/2014/main" val="2614735322"/>
                  </a:ext>
                </a:extLst>
              </a:tr>
              <a:tr h="600932">
                <a:tc>
                  <a:txBody>
                    <a:bodyPr/>
                    <a:lstStyle/>
                    <a:p>
                      <a:pPr marL="0" marR="0" algn="just">
                        <a:lnSpc>
                          <a:spcPts val="1600"/>
                        </a:lnSpc>
                        <a:spcBef>
                          <a:spcPts val="0"/>
                        </a:spcBef>
                        <a:spcAft>
                          <a:spcPts val="300"/>
                        </a:spcAft>
                      </a:pPr>
                      <a:r>
                        <a:rPr lang="en-AU" sz="1800" dirty="0">
                          <a:effectLst/>
                          <a:latin typeface="+mn-lt"/>
                          <a:ea typeface="PMingLiU" panose="02020500000000000000" pitchFamily="18" charset="-120"/>
                        </a:rPr>
                        <a:t>Teacher</a:t>
                      </a:r>
                      <a:endParaRPr lang="en-US" sz="1800" dirty="0">
                        <a:effectLst/>
                        <a:latin typeface="+mn-lt"/>
                        <a:ea typeface="PMingLiU" panose="02020500000000000000" pitchFamily="18" charset="-120"/>
                      </a:endParaRPr>
                    </a:p>
                  </a:txBody>
                  <a:tcPr marL="25400" marR="25400" marT="0" marB="0" anchor="ctr">
                    <a:lnL w="38100" cap="flat" cmpd="sng" algn="ctr">
                      <a:solidFill>
                        <a:srgbClr val="92171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46%</a:t>
                      </a: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tc>
                  <a:txBody>
                    <a:bodyPr/>
                    <a:lstStyle/>
                    <a:p>
                      <a:pPr marL="0" marR="0" algn="ctr">
                        <a:lnSpc>
                          <a:spcPts val="1600"/>
                        </a:lnSpc>
                        <a:spcBef>
                          <a:spcPts val="0"/>
                        </a:spcBef>
                        <a:spcAft>
                          <a:spcPts val="300"/>
                        </a:spcAft>
                      </a:pPr>
                      <a:r>
                        <a:rPr lang="en-US" sz="1800" dirty="0">
                          <a:effectLst/>
                          <a:latin typeface="+mn-lt"/>
                          <a:ea typeface="PMingLiU" panose="02020500000000000000" pitchFamily="18" charset="-120"/>
                        </a:rPr>
                        <a:t>6%</a:t>
                      </a:r>
                    </a:p>
                  </a:txBody>
                  <a:tcPr marL="25400" marR="25400" marT="0" marB="0" anchor="ctr">
                    <a:lnL w="12700" cap="flat" cmpd="sng" algn="ctr">
                      <a:solidFill>
                        <a:schemeClr val="tx1"/>
                      </a:solidFill>
                      <a:prstDash val="solid"/>
                      <a:round/>
                      <a:headEnd type="none" w="med" len="med"/>
                      <a:tailEnd type="none" w="med" len="med"/>
                    </a:lnL>
                    <a:lnR w="38100" cap="flat" cmpd="sng" algn="ctr">
                      <a:solidFill>
                        <a:srgbClr val="921712"/>
                      </a:solidFill>
                      <a:prstDash val="solid"/>
                      <a:round/>
                      <a:headEnd type="none" w="med" len="med"/>
                      <a:tailEnd type="none" w="med" len="med"/>
                    </a:lnR>
                    <a:lnT w="38100" cap="flat" cmpd="sng" algn="ctr">
                      <a:solidFill>
                        <a:srgbClr val="921712"/>
                      </a:solidFill>
                      <a:prstDash val="solid"/>
                      <a:round/>
                      <a:headEnd type="none" w="med" len="med"/>
                      <a:tailEnd type="none" w="med" len="med"/>
                    </a:lnT>
                    <a:lnB w="38100" cap="flat" cmpd="sng" algn="ctr">
                      <a:solidFill>
                        <a:srgbClr val="92171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3752965"/>
                  </a:ext>
                </a:extLst>
              </a:tr>
            </a:tbl>
          </a:graphicData>
        </a:graphic>
      </p:graphicFrame>
    </p:spTree>
    <p:extLst>
      <p:ext uri="{BB962C8B-B14F-4D97-AF65-F5344CB8AC3E}">
        <p14:creationId xmlns:p14="http://schemas.microsoft.com/office/powerpoint/2010/main" val="1926242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sz="4000" dirty="0">
                <a:latin typeface="+mj-lt"/>
                <a:ea typeface="Helvetica" charset="0"/>
                <a:cs typeface="Helvetica" charset="0"/>
              </a:rPr>
              <a:t>Comparison to Prior Study</a:t>
            </a:r>
            <a:endParaRPr lang="en-US" sz="4000" dirty="0">
              <a:latin typeface="+mj-lt"/>
              <a:ea typeface="Helvetica" charset="0"/>
              <a:cs typeface="Helvetica" charset="0"/>
            </a:endParaRPr>
          </a:p>
        </p:txBody>
      </p:sp>
      <p:sp>
        <p:nvSpPr>
          <p:cNvPr id="4" name="Content Placeholder 3">
            <a:extLst>
              <a:ext uri="{FF2B5EF4-FFF2-40B4-BE49-F238E27FC236}">
                <a16:creationId xmlns:a16="http://schemas.microsoft.com/office/drawing/2014/main" id="{FA88D358-2F46-C248-AFA7-D06040881A3B}"/>
              </a:ext>
            </a:extLst>
          </p:cNvPr>
          <p:cNvSpPr>
            <a:spLocks noGrp="1"/>
          </p:cNvSpPr>
          <p:nvPr>
            <p:ph idx="1"/>
          </p:nvPr>
        </p:nvSpPr>
        <p:spPr/>
        <p:txBody>
          <a:bodyPr/>
          <a:lstStyle/>
          <a:p>
            <a:r>
              <a:rPr lang="en-US" dirty="0"/>
              <a:t>Develop and Justify Actions</a:t>
            </a:r>
          </a:p>
          <a:p>
            <a:pPr lvl="1"/>
            <a:r>
              <a:rPr lang="en-US" sz="2200" dirty="0"/>
              <a:t>Prior Study (Scenario Interview): over 50% of instances</a:t>
            </a:r>
          </a:p>
          <a:p>
            <a:pPr lvl="1"/>
            <a:r>
              <a:rPr lang="en-US" sz="2200" dirty="0"/>
              <a:t>Current Study (Classroom Video): 25% of instances</a:t>
            </a:r>
          </a:p>
        </p:txBody>
      </p:sp>
    </p:spTree>
    <p:extLst>
      <p:ext uri="{BB962C8B-B14F-4D97-AF65-F5344CB8AC3E}">
        <p14:creationId xmlns:p14="http://schemas.microsoft.com/office/powerpoint/2010/main" val="2324960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latin typeface="+mj-lt"/>
                <a:ea typeface="Helvetica" charset="0"/>
                <a:cs typeface="Helvetica" charset="0"/>
              </a:rPr>
              <a:t>Conclusions</a:t>
            </a:r>
            <a:endParaRPr kumimoji="1" lang="ja-JP" altLang="en-US" dirty="0">
              <a:latin typeface="+mj-lt"/>
              <a:ea typeface="Helvetica" charset="0"/>
              <a:cs typeface="Helvetica" charset="0"/>
            </a:endParaRPr>
          </a:p>
        </p:txBody>
      </p:sp>
      <p:sp>
        <p:nvSpPr>
          <p:cNvPr id="3" name="Content Placeholder 2"/>
          <p:cNvSpPr>
            <a:spLocks noGrp="1"/>
          </p:cNvSpPr>
          <p:nvPr>
            <p:ph idx="1"/>
          </p:nvPr>
        </p:nvSpPr>
        <p:spPr>
          <a:xfrm>
            <a:off x="457200" y="1600200"/>
            <a:ext cx="8229600" cy="5082988"/>
          </a:xfrm>
        </p:spPr>
        <p:txBody>
          <a:bodyPr>
            <a:normAutofit/>
          </a:bodyPr>
          <a:lstStyle/>
          <a:p>
            <a:r>
              <a:rPr lang="en-US" sz="2400" dirty="0">
                <a:latin typeface="+mn-lt"/>
              </a:rPr>
              <a:t>Responses in both studies often stayed close to the ideas in the SMT and incorporated the students’ actions—aligns with Mathematics and Legitimacy Principles.</a:t>
            </a:r>
          </a:p>
          <a:p>
            <a:endParaRPr lang="en-US" sz="2400" dirty="0">
              <a:latin typeface="+mn-lt"/>
            </a:endParaRPr>
          </a:p>
          <a:p>
            <a:r>
              <a:rPr lang="en-AU" sz="2400" dirty="0"/>
              <a:t>As a whole, the initial teacher responses in our data are not as well aligned with ambitious or responsive teaching as the responses that teachers gave to interview scenarios in our prior work.</a:t>
            </a:r>
          </a:p>
          <a:p>
            <a:pPr lvl="1"/>
            <a:r>
              <a:rPr lang="en-AU" sz="2000" dirty="0">
                <a:latin typeface="+mn-lt"/>
              </a:rPr>
              <a:t>Limited whole-class actor (Collaboration Principle)</a:t>
            </a:r>
          </a:p>
          <a:p>
            <a:pPr lvl="1"/>
            <a:r>
              <a:rPr lang="en-AU" sz="2000" dirty="0">
                <a:latin typeface="+mn-lt"/>
              </a:rPr>
              <a:t>Actions that do not engage students in sense-making (Sense-making Principle)</a:t>
            </a:r>
          </a:p>
          <a:p>
            <a:pPr lvl="1"/>
            <a:endParaRPr lang="en-US" sz="2000" dirty="0">
              <a:latin typeface="+mn-lt"/>
            </a:endParaRPr>
          </a:p>
        </p:txBody>
      </p:sp>
    </p:spTree>
    <p:extLst>
      <p:ext uri="{BB962C8B-B14F-4D97-AF65-F5344CB8AC3E}">
        <p14:creationId xmlns:p14="http://schemas.microsoft.com/office/powerpoint/2010/main" val="34528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latin typeface="+mj-lt"/>
                <a:ea typeface="Helvetica" charset="0"/>
                <a:cs typeface="Helvetica" charset="0"/>
              </a:rPr>
              <a:t>Further</a:t>
            </a:r>
            <a:r>
              <a:rPr kumimoji="1" lang="en-US" altLang="ja-JP" dirty="0">
                <a:latin typeface="+mj-lt"/>
                <a:ea typeface="Helvetica" charset="0"/>
                <a:cs typeface="Helvetica" charset="0"/>
              </a:rPr>
              <a:t> Information</a:t>
            </a:r>
            <a:endParaRPr kumimoji="1" lang="ja-JP" altLang="en-US" dirty="0">
              <a:latin typeface="+mj-lt"/>
              <a:ea typeface="Helvetica" charset="0"/>
              <a:cs typeface="Helvetica" charset="0"/>
            </a:endParaRPr>
          </a:p>
        </p:txBody>
      </p:sp>
      <p:sp>
        <p:nvSpPr>
          <p:cNvPr id="3" name="Content Placeholder 2"/>
          <p:cNvSpPr>
            <a:spLocks noGrp="1"/>
          </p:cNvSpPr>
          <p:nvPr>
            <p:ph idx="1"/>
          </p:nvPr>
        </p:nvSpPr>
        <p:spPr>
          <a:xfrm>
            <a:off x="449753" y="1986456"/>
            <a:ext cx="7969469" cy="2932386"/>
          </a:xfrm>
        </p:spPr>
        <p:txBody>
          <a:bodyPr/>
          <a:lstStyle/>
          <a:p>
            <a:pPr marL="0" indent="0">
              <a:buNone/>
            </a:pPr>
            <a:endParaRPr kumimoji="1" lang="en-US" altLang="ja-JP" dirty="0"/>
          </a:p>
          <a:p>
            <a:pPr marL="0" indent="0">
              <a:buNone/>
            </a:pPr>
            <a:endParaRPr lang="en-US" altLang="ja-JP" dirty="0"/>
          </a:p>
          <a:p>
            <a:pPr marL="0" indent="0" algn="ctr">
              <a:buNone/>
            </a:pPr>
            <a:r>
              <a:rPr lang="en-US" altLang="ja-JP" sz="4400" dirty="0" err="1"/>
              <a:t>BuildingOn</a:t>
            </a:r>
            <a:r>
              <a:rPr kumimoji="1" lang="en-US" altLang="ja-JP" sz="4400" dirty="0" err="1"/>
              <a:t>MOSTs.org</a:t>
            </a:r>
            <a:endParaRPr kumimoji="1" lang="en-US" altLang="ja-JP" sz="4400" dirty="0"/>
          </a:p>
          <a:p>
            <a:pPr marL="0" indent="0">
              <a:buNone/>
            </a:pPr>
            <a:endParaRPr kumimoji="1" lang="en-US" altLang="ja-JP" dirty="0"/>
          </a:p>
          <a:p>
            <a:pPr marL="0" indent="0">
              <a:buNone/>
            </a:pPr>
            <a:endParaRPr lang="en-US" altLang="ja-JP" sz="2400" dirty="0"/>
          </a:p>
        </p:txBody>
      </p:sp>
    </p:spTree>
    <p:extLst>
      <p:ext uri="{BB962C8B-B14F-4D97-AF65-F5344CB8AC3E}">
        <p14:creationId xmlns:p14="http://schemas.microsoft.com/office/powerpoint/2010/main" val="3469598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8953" y="45821"/>
            <a:ext cx="6467068" cy="1143000"/>
          </a:xfrm>
        </p:spPr>
        <p:txBody>
          <a:bodyPr>
            <a:noAutofit/>
          </a:bodyPr>
          <a:lstStyle/>
          <a:p>
            <a:r>
              <a:rPr lang="en-US" sz="3200" dirty="0">
                <a:latin typeface="+mj-lt"/>
                <a:ea typeface="Helvetica" charset="0"/>
                <a:cs typeface="Helvetica" charset="0"/>
              </a:rPr>
              <a:t>Principles Underlying Productive Use of SMT</a:t>
            </a:r>
          </a:p>
        </p:txBody>
      </p:sp>
      <p:pic>
        <p:nvPicPr>
          <p:cNvPr id="5" name="Content Placeholder 4">
            <a:extLst>
              <a:ext uri="{FF2B5EF4-FFF2-40B4-BE49-F238E27FC236}">
                <a16:creationId xmlns:a16="http://schemas.microsoft.com/office/drawing/2014/main" id="{09ED690E-DE58-EC40-81B8-98D777B0962D}"/>
              </a:ext>
            </a:extLst>
          </p:cNvPr>
          <p:cNvPicPr>
            <a:picLocks noGrp="1" noChangeAspect="1"/>
          </p:cNvPicPr>
          <p:nvPr>
            <p:ph idx="1"/>
          </p:nvPr>
        </p:nvPicPr>
        <p:blipFill rotWithShape="1">
          <a:blip r:embed="rId3"/>
          <a:srcRect l="18408" t="12507" r="21358" b="55564"/>
          <a:stretch/>
        </p:blipFill>
        <p:spPr>
          <a:xfrm>
            <a:off x="730250" y="1214221"/>
            <a:ext cx="7683499" cy="5270500"/>
          </a:xfrm>
        </p:spPr>
      </p:pic>
      <p:sp>
        <p:nvSpPr>
          <p:cNvPr id="8" name="Rectangle 7">
            <a:extLst>
              <a:ext uri="{FF2B5EF4-FFF2-40B4-BE49-F238E27FC236}">
                <a16:creationId xmlns:a16="http://schemas.microsoft.com/office/drawing/2014/main" id="{52E92630-233F-5642-BDE3-E6A26E5A97B6}"/>
              </a:ext>
            </a:extLst>
          </p:cNvPr>
          <p:cNvSpPr/>
          <p:nvPr/>
        </p:nvSpPr>
        <p:spPr>
          <a:xfrm>
            <a:off x="2222499" y="6484721"/>
            <a:ext cx="4699000" cy="338554"/>
          </a:xfrm>
          <a:prstGeom prst="rect">
            <a:avLst/>
          </a:prstGeom>
        </p:spPr>
        <p:txBody>
          <a:bodyPr wrap="square">
            <a:spAutoFit/>
          </a:bodyPr>
          <a:lstStyle/>
          <a:p>
            <a:r>
              <a:rPr lang="en-US" sz="1600" dirty="0">
                <a:cs typeface="Helvetica"/>
              </a:rPr>
              <a:t>Drawn from NCTM’s Principles to Action, 2014</a:t>
            </a:r>
            <a:endParaRPr lang="en-US" sz="1600" dirty="0"/>
          </a:p>
        </p:txBody>
      </p:sp>
    </p:spTree>
    <p:extLst>
      <p:ext uri="{BB962C8B-B14F-4D97-AF65-F5344CB8AC3E}">
        <p14:creationId xmlns:p14="http://schemas.microsoft.com/office/powerpoint/2010/main" val="4190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Research Foci</a:t>
            </a:r>
          </a:p>
        </p:txBody>
      </p:sp>
      <p:sp>
        <p:nvSpPr>
          <p:cNvPr id="3" name="Content Placeholder 2"/>
          <p:cNvSpPr>
            <a:spLocks noGrp="1"/>
          </p:cNvSpPr>
          <p:nvPr>
            <p:ph idx="1"/>
          </p:nvPr>
        </p:nvSpPr>
        <p:spPr/>
        <p:txBody>
          <a:bodyPr/>
          <a:lstStyle/>
          <a:p>
            <a:r>
              <a:rPr lang="en-US" dirty="0"/>
              <a:t>Understand characteristics of teachers’ initial in-the-moment responses to </a:t>
            </a:r>
            <a:br>
              <a:rPr lang="en-US" dirty="0"/>
            </a:br>
            <a:r>
              <a:rPr lang="en-US" dirty="0"/>
              <a:t>high-leverage instances of SMT that surfaced during their whole-class instruction</a:t>
            </a:r>
          </a:p>
          <a:p>
            <a:r>
              <a:rPr lang="en-US" dirty="0"/>
              <a:t>Compare teachers’ responses during instruction to teachers’ hypothetical responses during a scenario interview </a:t>
            </a:r>
          </a:p>
        </p:txBody>
      </p:sp>
    </p:spTree>
    <p:extLst>
      <p:ext uri="{BB962C8B-B14F-4D97-AF65-F5344CB8AC3E}">
        <p14:creationId xmlns:p14="http://schemas.microsoft.com/office/powerpoint/2010/main" val="199300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8953" y="45821"/>
            <a:ext cx="6467068" cy="1143000"/>
          </a:xfrm>
        </p:spPr>
        <p:txBody>
          <a:bodyPr>
            <a:noAutofit/>
          </a:bodyPr>
          <a:lstStyle/>
          <a:p>
            <a:r>
              <a:rPr lang="en-US" sz="3200" dirty="0">
                <a:latin typeface="+mj-lt"/>
                <a:ea typeface="Helvetica" charset="0"/>
                <a:cs typeface="Helvetica" charset="0"/>
              </a:rPr>
              <a:t>Principles Underlying Productive Use of SMT</a:t>
            </a:r>
          </a:p>
        </p:txBody>
      </p:sp>
      <p:pic>
        <p:nvPicPr>
          <p:cNvPr id="5" name="Content Placeholder 4">
            <a:extLst>
              <a:ext uri="{FF2B5EF4-FFF2-40B4-BE49-F238E27FC236}">
                <a16:creationId xmlns:a16="http://schemas.microsoft.com/office/drawing/2014/main" id="{09ED690E-DE58-EC40-81B8-98D777B0962D}"/>
              </a:ext>
            </a:extLst>
          </p:cNvPr>
          <p:cNvPicPr>
            <a:picLocks noGrp="1" noChangeAspect="1"/>
          </p:cNvPicPr>
          <p:nvPr>
            <p:ph idx="1"/>
          </p:nvPr>
        </p:nvPicPr>
        <p:blipFill rotWithShape="1">
          <a:blip r:embed="rId3"/>
          <a:srcRect l="18408" t="12507" r="21358" b="55564"/>
          <a:stretch/>
        </p:blipFill>
        <p:spPr>
          <a:xfrm>
            <a:off x="730250" y="1214221"/>
            <a:ext cx="7683499" cy="5270500"/>
          </a:xfrm>
        </p:spPr>
      </p:pic>
      <p:sp>
        <p:nvSpPr>
          <p:cNvPr id="8" name="Rectangle 7">
            <a:extLst>
              <a:ext uri="{FF2B5EF4-FFF2-40B4-BE49-F238E27FC236}">
                <a16:creationId xmlns:a16="http://schemas.microsoft.com/office/drawing/2014/main" id="{52E92630-233F-5642-BDE3-E6A26E5A97B6}"/>
              </a:ext>
            </a:extLst>
          </p:cNvPr>
          <p:cNvSpPr/>
          <p:nvPr/>
        </p:nvSpPr>
        <p:spPr>
          <a:xfrm>
            <a:off x="2222499" y="6484721"/>
            <a:ext cx="4699000" cy="338554"/>
          </a:xfrm>
          <a:prstGeom prst="rect">
            <a:avLst/>
          </a:prstGeom>
        </p:spPr>
        <p:txBody>
          <a:bodyPr wrap="square">
            <a:spAutoFit/>
          </a:bodyPr>
          <a:lstStyle/>
          <a:p>
            <a:r>
              <a:rPr lang="en-US" sz="1600" dirty="0">
                <a:cs typeface="Helvetica"/>
              </a:rPr>
              <a:t>Drawn from NCTM’s Principles to Action, 2014</a:t>
            </a:r>
            <a:endParaRPr lang="en-US" sz="1600" dirty="0"/>
          </a:p>
        </p:txBody>
      </p:sp>
    </p:spTree>
    <p:extLst>
      <p:ext uri="{BB962C8B-B14F-4D97-AF65-F5344CB8AC3E}">
        <p14:creationId xmlns:p14="http://schemas.microsoft.com/office/powerpoint/2010/main" val="86666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0" y="210867"/>
            <a:ext cx="6928945" cy="792216"/>
          </a:xfrm>
        </p:spPr>
        <p:txBody>
          <a:bodyPr>
            <a:normAutofit/>
          </a:bodyPr>
          <a:lstStyle/>
          <a:p>
            <a:r>
              <a:rPr lang="en-US" sz="3200" dirty="0">
                <a:latin typeface="+mj-lt"/>
                <a:ea typeface="Helvetica" charset="0"/>
                <a:cs typeface="Helvetica" charset="0"/>
              </a:rPr>
              <a:t>High-leverage Instances of SMT</a:t>
            </a:r>
          </a:p>
        </p:txBody>
      </p:sp>
      <p:sp>
        <p:nvSpPr>
          <p:cNvPr id="3" name="Content Placeholder 2"/>
          <p:cNvSpPr>
            <a:spLocks noGrp="1"/>
          </p:cNvSpPr>
          <p:nvPr>
            <p:ph idx="1"/>
          </p:nvPr>
        </p:nvSpPr>
        <p:spPr>
          <a:xfrm>
            <a:off x="409073" y="1459831"/>
            <a:ext cx="8229600" cy="4491789"/>
          </a:xfrm>
        </p:spPr>
        <p:txBody>
          <a:bodyPr>
            <a:normAutofit/>
          </a:bodyPr>
          <a:lstStyle/>
          <a:p>
            <a:pPr marL="0" indent="0">
              <a:buNone/>
            </a:pPr>
            <a:r>
              <a:rPr lang="en-US" dirty="0">
                <a:latin typeface="+mn-lt"/>
              </a:rPr>
              <a:t>MOST Analytic Framework </a:t>
            </a:r>
            <a:r>
              <a:rPr lang="en-US" sz="1800" dirty="0">
                <a:latin typeface="+mn-lt"/>
              </a:rPr>
              <a:t>(</a:t>
            </a:r>
            <a:r>
              <a:rPr lang="en-US" sz="1800" dirty="0" err="1">
                <a:latin typeface="+mn-lt"/>
              </a:rPr>
              <a:t>Leatham</a:t>
            </a:r>
            <a:r>
              <a:rPr lang="en-US" sz="1800" dirty="0">
                <a:latin typeface="+mn-lt"/>
              </a:rPr>
              <a:t> et al., 2015)</a:t>
            </a:r>
          </a:p>
          <a:p>
            <a:r>
              <a:rPr lang="en-US" sz="2400" b="1" dirty="0">
                <a:latin typeface="+mn-lt"/>
              </a:rPr>
              <a:t>M</a:t>
            </a:r>
            <a:r>
              <a:rPr lang="en-US" sz="2400" dirty="0">
                <a:latin typeface="+mn-lt"/>
              </a:rPr>
              <a:t>athematical </a:t>
            </a:r>
            <a:r>
              <a:rPr lang="en-US" sz="2400" b="1" dirty="0">
                <a:latin typeface="+mn-lt"/>
              </a:rPr>
              <a:t>O</a:t>
            </a:r>
            <a:r>
              <a:rPr lang="en-US" sz="2400" dirty="0">
                <a:latin typeface="+mn-lt"/>
              </a:rPr>
              <a:t>pportunities in </a:t>
            </a:r>
            <a:r>
              <a:rPr lang="en-US" sz="2400" b="1" dirty="0">
                <a:latin typeface="+mn-lt"/>
              </a:rPr>
              <a:t>S</a:t>
            </a:r>
            <a:r>
              <a:rPr lang="en-US" sz="2400" dirty="0">
                <a:latin typeface="+mn-lt"/>
              </a:rPr>
              <a:t>tudent </a:t>
            </a:r>
            <a:r>
              <a:rPr lang="en-US" sz="2400" b="1" dirty="0">
                <a:latin typeface="+mn-lt"/>
              </a:rPr>
              <a:t>T</a:t>
            </a:r>
            <a:r>
              <a:rPr lang="en-US" sz="2400" dirty="0">
                <a:latin typeface="+mn-lt"/>
              </a:rPr>
              <a:t>hinking</a:t>
            </a:r>
          </a:p>
          <a:p>
            <a:pPr lvl="1"/>
            <a:r>
              <a:rPr lang="en-US" sz="2000" dirty="0">
                <a:latin typeface="+mn-lt"/>
              </a:rPr>
              <a:t>Student mathematical thinking</a:t>
            </a:r>
          </a:p>
          <a:p>
            <a:pPr lvl="1"/>
            <a:r>
              <a:rPr lang="en-US" sz="2000" dirty="0">
                <a:latin typeface="+mn-lt"/>
              </a:rPr>
              <a:t>Mathematically significant</a:t>
            </a:r>
          </a:p>
          <a:p>
            <a:pPr lvl="1"/>
            <a:r>
              <a:rPr lang="en-US" sz="2000" dirty="0">
                <a:latin typeface="+mn-lt"/>
              </a:rPr>
              <a:t>Pedagogical opportunity</a:t>
            </a:r>
          </a:p>
          <a:p>
            <a:pPr lvl="1"/>
            <a:endParaRPr lang="en-US" sz="2000" dirty="0">
              <a:latin typeface="+mn-lt"/>
            </a:endParaRPr>
          </a:p>
          <a:p>
            <a:pPr marL="0" indent="0">
              <a:buNone/>
            </a:pPr>
            <a:r>
              <a:rPr lang="en-US" dirty="0">
                <a:latin typeface="+mn-lt"/>
              </a:rPr>
              <a:t>MOSTs are instances of in-the-moment student thinking worth </a:t>
            </a:r>
            <a:r>
              <a:rPr lang="en-US" i="1" dirty="0">
                <a:latin typeface="+mn-lt"/>
              </a:rPr>
              <a:t>building </a:t>
            </a:r>
            <a:r>
              <a:rPr lang="en-US" dirty="0">
                <a:latin typeface="+mn-lt"/>
              </a:rPr>
              <a:t>on </a:t>
            </a:r>
          </a:p>
          <a:p>
            <a:pPr lvl="1"/>
            <a:r>
              <a:rPr lang="en-US" sz="2000" dirty="0">
                <a:latin typeface="+mn-lt"/>
              </a:rPr>
              <a:t>worth making the object of consideration by the class in order to engage the class in making sense of that thinking to better understand an important mathematical idea</a:t>
            </a:r>
          </a:p>
        </p:txBody>
      </p:sp>
    </p:spTree>
    <p:extLst>
      <p:ext uri="{BB962C8B-B14F-4D97-AF65-F5344CB8AC3E}">
        <p14:creationId xmlns:p14="http://schemas.microsoft.com/office/powerpoint/2010/main" val="17997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5" y="30559"/>
            <a:ext cx="5244837" cy="1143000"/>
          </a:xfrm>
        </p:spPr>
        <p:txBody>
          <a:bodyPr>
            <a:normAutofit/>
          </a:bodyPr>
          <a:lstStyle/>
          <a:p>
            <a:r>
              <a:rPr lang="en-US" sz="4000" dirty="0">
                <a:latin typeface="+mj-lt"/>
                <a:ea typeface="Helvetica" charset="0"/>
                <a:cs typeface="Helvetica" charset="0"/>
              </a:rPr>
              <a:t>Methodology</a:t>
            </a:r>
          </a:p>
        </p:txBody>
      </p:sp>
      <p:sp>
        <p:nvSpPr>
          <p:cNvPr id="3" name="Content Placeholder 2"/>
          <p:cNvSpPr>
            <a:spLocks noGrp="1"/>
          </p:cNvSpPr>
          <p:nvPr>
            <p:ph idx="1"/>
          </p:nvPr>
        </p:nvSpPr>
        <p:spPr>
          <a:xfrm>
            <a:off x="218661" y="1575168"/>
            <a:ext cx="8643491" cy="4908510"/>
          </a:xfrm>
        </p:spPr>
        <p:txBody>
          <a:bodyPr>
            <a:noAutofit/>
          </a:bodyPr>
          <a:lstStyle/>
          <a:p>
            <a:r>
              <a:rPr lang="en-US" sz="2400" dirty="0">
                <a:latin typeface="+mn-lt"/>
                <a:ea typeface="Helvetica" charset="0"/>
                <a:cs typeface="Helvetica" charset="0"/>
              </a:rPr>
              <a:t>11 video-recorded mathematics lessons from secondary (ages 12-18) US classrooms</a:t>
            </a:r>
          </a:p>
          <a:p>
            <a:pPr marL="0" indent="0">
              <a:buNone/>
            </a:pPr>
            <a:endParaRPr lang="en-US" sz="2000" dirty="0">
              <a:latin typeface="+mn-lt"/>
              <a:ea typeface="Helvetica" charset="0"/>
              <a:cs typeface="Helvetica" charset="0"/>
            </a:endParaRPr>
          </a:p>
          <a:p>
            <a:r>
              <a:rPr lang="en-US" sz="2400" dirty="0">
                <a:latin typeface="+mn-lt"/>
                <a:ea typeface="Helvetica" charset="0"/>
                <a:cs typeface="Helvetica" charset="0"/>
              </a:rPr>
              <a:t>Two units of analysis</a:t>
            </a:r>
          </a:p>
          <a:p>
            <a:pPr lvl="1"/>
            <a:r>
              <a:rPr lang="en-US" sz="2000" dirty="0">
                <a:latin typeface="+mn-lt"/>
                <a:ea typeface="Helvetica" charset="0"/>
                <a:cs typeface="Helvetica" charset="0"/>
              </a:rPr>
              <a:t>Instances of SMT that were classified as MOSTs (prior analysis)</a:t>
            </a:r>
          </a:p>
          <a:p>
            <a:pPr lvl="1"/>
            <a:r>
              <a:rPr lang="en-US" sz="2000" dirty="0">
                <a:latin typeface="+mn-lt"/>
                <a:ea typeface="Helvetica" charset="0"/>
                <a:cs typeface="Helvetica" charset="0"/>
              </a:rPr>
              <a:t>Teacher’s initial response to each MOST</a:t>
            </a:r>
          </a:p>
        </p:txBody>
      </p:sp>
    </p:spTree>
    <p:extLst>
      <p:ext uri="{BB962C8B-B14F-4D97-AF65-F5344CB8AC3E}">
        <p14:creationId xmlns:p14="http://schemas.microsoft.com/office/powerpoint/2010/main" val="9398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5" y="30559"/>
            <a:ext cx="5244837" cy="1143000"/>
          </a:xfrm>
        </p:spPr>
        <p:txBody>
          <a:bodyPr>
            <a:normAutofit/>
          </a:bodyPr>
          <a:lstStyle/>
          <a:p>
            <a:r>
              <a:rPr lang="en-US" sz="4000" dirty="0">
                <a:latin typeface="+mj-lt"/>
                <a:ea typeface="Helvetica" charset="0"/>
                <a:cs typeface="Helvetica" charset="0"/>
              </a:rPr>
              <a:t>Teacher Response</a:t>
            </a:r>
          </a:p>
        </p:txBody>
      </p:sp>
      <p:sp>
        <p:nvSpPr>
          <p:cNvPr id="3" name="Content Placeholder 2"/>
          <p:cNvSpPr>
            <a:spLocks noGrp="1"/>
          </p:cNvSpPr>
          <p:nvPr>
            <p:ph idx="1"/>
          </p:nvPr>
        </p:nvSpPr>
        <p:spPr>
          <a:xfrm>
            <a:off x="218661" y="1575168"/>
            <a:ext cx="8643491" cy="4908510"/>
          </a:xfrm>
        </p:spPr>
        <p:txBody>
          <a:bodyPr>
            <a:noAutofit/>
          </a:bodyPr>
          <a:lstStyle/>
          <a:p>
            <a:r>
              <a:rPr lang="en-AU" sz="2400" i="1" dirty="0"/>
              <a:t>The collection of observable teacher actions that begins as a given instance of SMT ends and concludes when the initial teacher turn ends or there is a clear shift to a different activity</a:t>
            </a:r>
            <a:r>
              <a:rPr lang="en-US" sz="2400" dirty="0"/>
              <a:t> </a:t>
            </a:r>
          </a:p>
          <a:p>
            <a:pPr marL="0" indent="0">
              <a:buNone/>
            </a:pPr>
            <a:endParaRPr lang="en-US" sz="2400" dirty="0">
              <a:latin typeface="+mn-lt"/>
              <a:ea typeface="Helvetica" charset="0"/>
              <a:cs typeface="Helvetica" charset="0"/>
            </a:endParaRPr>
          </a:p>
          <a:p>
            <a:r>
              <a:rPr lang="en-US" sz="2400" dirty="0">
                <a:latin typeface="+mn-lt"/>
                <a:ea typeface="Helvetica" charset="0"/>
                <a:cs typeface="Helvetica" charset="0"/>
              </a:rPr>
              <a:t>Response to each MOST (n = 251) was coded using the Teacher Response Coding Scheme (TRC)</a:t>
            </a:r>
          </a:p>
        </p:txBody>
      </p:sp>
    </p:spTree>
    <p:extLst>
      <p:ext uri="{BB962C8B-B14F-4D97-AF65-F5344CB8AC3E}">
        <p14:creationId xmlns:p14="http://schemas.microsoft.com/office/powerpoint/2010/main" val="121556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7873" y="0"/>
            <a:ext cx="6612784" cy="965592"/>
          </a:xfrm>
        </p:spPr>
        <p:txBody>
          <a:bodyPr>
            <a:normAutofit/>
          </a:bodyPr>
          <a:lstStyle/>
          <a:p>
            <a:r>
              <a:rPr lang="en-US" altLang="ja-JP" sz="2100" dirty="0">
                <a:latin typeface="Century Gothic" charset="0"/>
                <a:ea typeface="Century Gothic" charset="0"/>
                <a:cs typeface="Century Gothic" charset="0"/>
              </a:rPr>
              <a:t>Teacher Response Coding Scheme (TRC)</a:t>
            </a:r>
            <a:endParaRPr lang="ja-JP" altLang="en-US" sz="2100" dirty="0">
              <a:latin typeface="Century Gothic" charset="0"/>
              <a:ea typeface="Century Gothic" charset="0"/>
              <a:cs typeface="Century Gothic" charset="0"/>
            </a:endParaRPr>
          </a:p>
        </p:txBody>
      </p:sp>
      <p:graphicFrame>
        <p:nvGraphicFramePr>
          <p:cNvPr id="8" name="Table 7"/>
          <p:cNvGraphicFramePr>
            <a:graphicFrameLocks noGrp="1"/>
          </p:cNvGraphicFramePr>
          <p:nvPr>
            <p:extLst/>
          </p:nvPr>
        </p:nvGraphicFramePr>
        <p:xfrm>
          <a:off x="1258591" y="1915391"/>
          <a:ext cx="6596937" cy="1059180"/>
        </p:xfrm>
        <a:graphic>
          <a:graphicData uri="http://schemas.openxmlformats.org/drawingml/2006/table">
            <a:tbl>
              <a:tblPr firstRow="1" bandRow="1">
                <a:tableStyleId>{8EC20E35-A176-4012-BC5E-935CFFF8708E}</a:tableStyleId>
              </a:tblPr>
              <a:tblGrid>
                <a:gridCol w="1424018">
                  <a:extLst>
                    <a:ext uri="{9D8B030D-6E8A-4147-A177-3AD203B41FA5}">
                      <a16:colId xmlns:a16="http://schemas.microsoft.com/office/drawing/2014/main" val="20000"/>
                    </a:ext>
                  </a:extLst>
                </a:gridCol>
                <a:gridCol w="1868659">
                  <a:extLst>
                    <a:ext uri="{9D8B030D-6E8A-4147-A177-3AD203B41FA5}">
                      <a16:colId xmlns:a16="http://schemas.microsoft.com/office/drawing/2014/main" val="20001"/>
                    </a:ext>
                  </a:extLst>
                </a:gridCol>
                <a:gridCol w="1652130">
                  <a:extLst>
                    <a:ext uri="{9D8B030D-6E8A-4147-A177-3AD203B41FA5}">
                      <a16:colId xmlns:a16="http://schemas.microsoft.com/office/drawing/2014/main" val="20002"/>
                    </a:ext>
                  </a:extLst>
                </a:gridCol>
                <a:gridCol w="1652130">
                  <a:extLst>
                    <a:ext uri="{9D8B030D-6E8A-4147-A177-3AD203B41FA5}">
                      <a16:colId xmlns:a16="http://schemas.microsoft.com/office/drawing/2014/main" val="20003"/>
                    </a:ext>
                  </a:extLst>
                </a:gridCol>
              </a:tblGrid>
              <a:tr h="278130">
                <a:tc gridSpan="4">
                  <a:txBody>
                    <a:bodyPr/>
                    <a:lstStyle/>
                    <a:p>
                      <a:pPr algn="ctr"/>
                      <a:r>
                        <a:rPr kumimoji="1" lang="en-US" altLang="ja-JP" sz="1400" dirty="0"/>
                        <a:t>Actor</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80060">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0000"/>
                          </a:solidFill>
                        </a:rPr>
                        <a:t>Those who are publicly given the opportunity to consider the instance of student mathematical thinking (SMT)</a:t>
                      </a:r>
                      <a:endParaRPr kumimoji="1" lang="ja-JP" altLang="en-US" sz="1400" dirty="0">
                        <a:solidFill>
                          <a:srgbClr val="000000"/>
                        </a:solidFill>
                      </a:endParaRPr>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8130">
                <a:tc>
                  <a:txBody>
                    <a:bodyPr/>
                    <a:lstStyle/>
                    <a:p>
                      <a:pPr marL="0" algn="ctr" defTabSz="457200" rtl="0" eaLnBrk="1" latinLnBrk="0" hangingPunct="1"/>
                      <a:r>
                        <a:rPr kumimoji="1" lang="en-US" altLang="ja-JP" sz="1400" kern="1200" dirty="0">
                          <a:solidFill>
                            <a:schemeClr val="dk1"/>
                          </a:solidFill>
                          <a:latin typeface="+mn-lt"/>
                          <a:ea typeface="+mn-ea"/>
                          <a:cs typeface="+mn-cs"/>
                        </a:rPr>
                        <a:t>Teacher</a:t>
                      </a:r>
                      <a:endParaRPr kumimoji="1" lang="ja-JP" altLang="en-US" sz="1400" kern="1200" dirty="0">
                        <a:solidFill>
                          <a:schemeClr val="dk1"/>
                        </a:solidFill>
                        <a:latin typeface="+mn-lt"/>
                        <a:ea typeface="+mn-ea"/>
                        <a:cs typeface="+mn-cs"/>
                      </a:endParaRPr>
                    </a:p>
                  </a:txBody>
                  <a:tcPr marL="68580" marR="68580" marT="34290" marB="34290">
                    <a:lnR w="12700" cap="flat" cmpd="sng" algn="ctr">
                      <a:solidFill>
                        <a:srgbClr val="000000"/>
                      </a:solidFill>
                      <a:prstDash val="solid"/>
                      <a:round/>
                      <a:headEnd type="none" w="med" len="med"/>
                      <a:tailEnd type="none" w="med" len="med"/>
                    </a:lnR>
                    <a:solidFill>
                      <a:schemeClr val="bg1">
                        <a:lumMod val="85000"/>
                      </a:schemeClr>
                    </a:solidFill>
                  </a:tcPr>
                </a:tc>
                <a:tc>
                  <a:txBody>
                    <a:bodyPr/>
                    <a:lstStyle/>
                    <a:p>
                      <a:pPr marL="0" algn="ctr" defTabSz="457200" rtl="0" eaLnBrk="1" latinLnBrk="0" hangingPunct="1"/>
                      <a:r>
                        <a:rPr kumimoji="1" lang="en-US" altLang="ja-JP" sz="1400" kern="1200" dirty="0">
                          <a:solidFill>
                            <a:schemeClr val="dk1"/>
                          </a:solidFill>
                          <a:latin typeface="+mn-lt"/>
                          <a:ea typeface="+mn-ea"/>
                          <a:cs typeface="+mn-cs"/>
                        </a:rPr>
                        <a:t>Same Student(s)</a:t>
                      </a:r>
                      <a:endParaRPr kumimoji="1" lang="ja-JP" altLang="en-US" sz="1400" kern="1200" dirty="0">
                        <a:solidFill>
                          <a:schemeClr val="dk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lumMod val="85000"/>
                      </a:schemeClr>
                    </a:solidFill>
                  </a:tcPr>
                </a:tc>
                <a:tc>
                  <a:txBody>
                    <a:bodyPr/>
                    <a:lstStyle/>
                    <a:p>
                      <a:pPr marL="0" algn="ctr" defTabSz="457200" rtl="0" eaLnBrk="1" latinLnBrk="0" hangingPunct="1"/>
                      <a:r>
                        <a:rPr kumimoji="1" lang="en-US" altLang="ja-JP" sz="1400" kern="1200" dirty="0">
                          <a:solidFill>
                            <a:schemeClr val="dk1"/>
                          </a:solidFill>
                          <a:latin typeface="+mn-lt"/>
                          <a:ea typeface="+mn-ea"/>
                          <a:cs typeface="+mn-cs"/>
                        </a:rPr>
                        <a:t>Other Student(s)</a:t>
                      </a:r>
                      <a:endParaRPr kumimoji="1" lang="ja-JP" altLang="en-US" sz="1400" kern="1200" dirty="0">
                        <a:solidFill>
                          <a:schemeClr val="dk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lumMod val="85000"/>
                      </a:schemeClr>
                    </a:solidFill>
                  </a:tcPr>
                </a:tc>
                <a:tc>
                  <a:txBody>
                    <a:bodyPr/>
                    <a:lstStyle/>
                    <a:p>
                      <a:pPr marL="0" algn="ctr" defTabSz="457200" rtl="0" eaLnBrk="1" latinLnBrk="0" hangingPunct="1"/>
                      <a:r>
                        <a:rPr kumimoji="1" lang="en-US" altLang="ja-JP" sz="1400" kern="1200" dirty="0">
                          <a:solidFill>
                            <a:schemeClr val="dk1"/>
                          </a:solidFill>
                          <a:latin typeface="+mn-lt"/>
                          <a:ea typeface="+mn-ea"/>
                          <a:cs typeface="+mn-cs"/>
                        </a:rPr>
                        <a:t>Whole Class</a:t>
                      </a:r>
                      <a:endParaRPr kumimoji="1" lang="ja-JP" altLang="en-US" sz="1400" kern="1200" dirty="0">
                        <a:solidFill>
                          <a:schemeClr val="dk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nvPr>
        </p:nvGraphicFramePr>
        <p:xfrm>
          <a:off x="1258589" y="1920234"/>
          <a:ext cx="6596937" cy="563880"/>
        </p:xfrm>
        <a:graphic>
          <a:graphicData uri="http://schemas.openxmlformats.org/drawingml/2006/table">
            <a:tbl>
              <a:tblPr firstRow="1" bandRow="1">
                <a:tableStyleId>{8EC20E35-A176-4012-BC5E-935CFFF8708E}</a:tableStyleId>
              </a:tblPr>
              <a:tblGrid>
                <a:gridCol w="1424018">
                  <a:extLst>
                    <a:ext uri="{9D8B030D-6E8A-4147-A177-3AD203B41FA5}">
                      <a16:colId xmlns:a16="http://schemas.microsoft.com/office/drawing/2014/main" val="20000"/>
                    </a:ext>
                  </a:extLst>
                </a:gridCol>
                <a:gridCol w="1868659">
                  <a:extLst>
                    <a:ext uri="{9D8B030D-6E8A-4147-A177-3AD203B41FA5}">
                      <a16:colId xmlns:a16="http://schemas.microsoft.com/office/drawing/2014/main" val="20001"/>
                    </a:ext>
                  </a:extLst>
                </a:gridCol>
                <a:gridCol w="1652130">
                  <a:extLst>
                    <a:ext uri="{9D8B030D-6E8A-4147-A177-3AD203B41FA5}">
                      <a16:colId xmlns:a16="http://schemas.microsoft.com/office/drawing/2014/main" val="20002"/>
                    </a:ext>
                  </a:extLst>
                </a:gridCol>
                <a:gridCol w="1652130">
                  <a:extLst>
                    <a:ext uri="{9D8B030D-6E8A-4147-A177-3AD203B41FA5}">
                      <a16:colId xmlns:a16="http://schemas.microsoft.com/office/drawing/2014/main" val="20003"/>
                    </a:ext>
                  </a:extLst>
                </a:gridCol>
              </a:tblGrid>
              <a:tr h="278130">
                <a:tc gridSpan="4">
                  <a:txBody>
                    <a:bodyPr/>
                    <a:lstStyle/>
                    <a:p>
                      <a:pPr algn="ctr"/>
                      <a:r>
                        <a:rPr kumimoji="1" lang="en-US" altLang="ja-JP" sz="1400" dirty="0"/>
                        <a:t>Actor</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78130">
                <a:tc>
                  <a:txBody>
                    <a:bodyPr/>
                    <a:lstStyle/>
                    <a:p>
                      <a:pPr algn="ctr"/>
                      <a:r>
                        <a:rPr kumimoji="1" lang="en-US" altLang="ja-JP" sz="1400" dirty="0"/>
                        <a:t>Teacher</a:t>
                      </a:r>
                      <a:endParaRPr kumimoji="1" lang="ja-JP" altLang="en-US" sz="1400" dirty="0"/>
                    </a:p>
                  </a:txBody>
                  <a:tcPr marL="68580" marR="68580" marT="34290" marB="34290">
                    <a:lnR w="12700" cap="flat" cmpd="sng" algn="ctr">
                      <a:solidFill>
                        <a:srgbClr val="000000"/>
                      </a:solidFill>
                      <a:prstDash val="solid"/>
                      <a:round/>
                      <a:headEnd type="none" w="med" len="med"/>
                      <a:tailEnd type="none" w="med" len="med"/>
                    </a:lnR>
                  </a:tcPr>
                </a:tc>
                <a:tc>
                  <a:txBody>
                    <a:bodyPr/>
                    <a:lstStyle/>
                    <a:p>
                      <a:pPr algn="ctr"/>
                      <a:r>
                        <a:rPr kumimoji="1" lang="en-US" altLang="ja-JP" sz="1400" dirty="0"/>
                        <a:t>Same Student(s)</a:t>
                      </a:r>
                      <a:endParaRPr kumimoji="1" lang="ja-JP" altLang="en-US" sz="140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a:t>Other Student(s)</a:t>
                      </a:r>
                      <a:endParaRPr kumimoji="1" lang="ja-JP" altLang="en-US" sz="140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a:t>Whole Class</a:t>
                      </a:r>
                      <a:endParaRPr kumimoji="1" lang="ja-JP" altLang="en-US" sz="1400" dirty="0"/>
                    </a:p>
                  </a:txBody>
                  <a:tcPr marL="68580" marR="68580" marT="34290" marB="34290">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43327357"/>
              </p:ext>
            </p:extLst>
          </p:nvPr>
        </p:nvGraphicFramePr>
        <p:xfrm>
          <a:off x="1258572" y="2468831"/>
          <a:ext cx="6596937" cy="1489710"/>
        </p:xfrm>
        <a:graphic>
          <a:graphicData uri="http://schemas.openxmlformats.org/drawingml/2006/table">
            <a:tbl>
              <a:tblPr firstRow="1" bandRow="1">
                <a:tableStyleId>{8EC20E35-A176-4012-BC5E-935CFFF8708E}</a:tableStyleId>
              </a:tblPr>
              <a:tblGrid>
                <a:gridCol w="892654">
                  <a:extLst>
                    <a:ext uri="{9D8B030D-6E8A-4147-A177-3AD203B41FA5}">
                      <a16:colId xmlns:a16="http://schemas.microsoft.com/office/drawing/2014/main" val="20000"/>
                    </a:ext>
                  </a:extLst>
                </a:gridCol>
                <a:gridCol w="772909">
                  <a:extLst>
                    <a:ext uri="{9D8B030D-6E8A-4147-A177-3AD203B41FA5}">
                      <a16:colId xmlns:a16="http://schemas.microsoft.com/office/drawing/2014/main" val="20001"/>
                    </a:ext>
                  </a:extLst>
                </a:gridCol>
                <a:gridCol w="809665">
                  <a:extLst>
                    <a:ext uri="{9D8B030D-6E8A-4147-A177-3AD203B41FA5}">
                      <a16:colId xmlns:a16="http://schemas.microsoft.com/office/drawing/2014/main" val="20002"/>
                    </a:ext>
                  </a:extLst>
                </a:gridCol>
                <a:gridCol w="718457">
                  <a:extLst>
                    <a:ext uri="{9D8B030D-6E8A-4147-A177-3AD203B41FA5}">
                      <a16:colId xmlns:a16="http://schemas.microsoft.com/office/drawing/2014/main" val="20003"/>
                    </a:ext>
                  </a:extLst>
                </a:gridCol>
                <a:gridCol w="1164772">
                  <a:extLst>
                    <a:ext uri="{9D8B030D-6E8A-4147-A177-3AD203B41FA5}">
                      <a16:colId xmlns:a16="http://schemas.microsoft.com/office/drawing/2014/main" val="20004"/>
                    </a:ext>
                  </a:extLst>
                </a:gridCol>
                <a:gridCol w="881742">
                  <a:extLst>
                    <a:ext uri="{9D8B030D-6E8A-4147-A177-3AD203B41FA5}">
                      <a16:colId xmlns:a16="http://schemas.microsoft.com/office/drawing/2014/main" val="20005"/>
                    </a:ext>
                  </a:extLst>
                </a:gridCol>
                <a:gridCol w="1356738">
                  <a:extLst>
                    <a:ext uri="{9D8B030D-6E8A-4147-A177-3AD203B41FA5}">
                      <a16:colId xmlns:a16="http://schemas.microsoft.com/office/drawing/2014/main" val="20006"/>
                    </a:ext>
                  </a:extLst>
                </a:gridCol>
              </a:tblGrid>
              <a:tr h="278130">
                <a:tc gridSpan="7">
                  <a:txBody>
                    <a:bodyPr/>
                    <a:lstStyle/>
                    <a:p>
                      <a:pPr algn="ctr"/>
                      <a:r>
                        <a:rPr kumimoji="1" lang="en-US" altLang="ja-JP" sz="1400" dirty="0"/>
                        <a:t>Recognition</a:t>
                      </a:r>
                      <a:endParaRPr kumimoji="1" lang="ja-JP" altLang="en-US" sz="1400" dirty="0"/>
                    </a:p>
                  </a:txBody>
                  <a:tcPr marL="68580" marR="68580" marT="34290" marB="34290">
                    <a:lnB w="28575" cap="flat" cmpd="sng" algn="ctr">
                      <a:solidFill>
                        <a:srgbClr val="FFFFFF"/>
                      </a:solidFill>
                      <a:prstDash val="solid"/>
                      <a:round/>
                      <a:headEnd type="none" w="med" len="med"/>
                      <a:tailEnd type="none" w="med" len="med"/>
                    </a:lnB>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80060">
                <a:tc gridSpan="7">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The extent to which the student who contributed the SMT is likely to recognize their actions or their ideas in the teacher response</a:t>
                      </a:r>
                      <a:endParaRPr kumimoji="1" lang="ja-JP" altLang="en-US" sz="1400" dirty="0">
                        <a:solidFill>
                          <a:schemeClr val="tx1"/>
                        </a:solidFill>
                      </a:endParaRPr>
                    </a:p>
                  </a:txBody>
                  <a:tcPr marL="68580" marR="68580" marT="34290" marB="34290">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8130">
                <a:tc gridSpan="3">
                  <a:txBody>
                    <a:bodyPr/>
                    <a:lstStyle/>
                    <a:p>
                      <a:pPr algn="ctr"/>
                      <a:r>
                        <a:rPr kumimoji="1" lang="en-US" altLang="ja-JP" sz="1200" dirty="0">
                          <a:solidFill>
                            <a:schemeClr val="bg1"/>
                          </a:solidFill>
                        </a:rPr>
                        <a:t>Actions</a:t>
                      </a:r>
                      <a:endParaRPr kumimoji="1" lang="ja-JP" altLang="en-US" sz="1200" dirty="0">
                        <a:solidFill>
                          <a:schemeClr val="bg1"/>
                        </a:solidFill>
                      </a:endParaRPr>
                    </a:p>
                  </a:txBody>
                  <a:tcPr marL="68580" marR="68580" marT="34290" marB="34290">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921712"/>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200" dirty="0">
                          <a:solidFill>
                            <a:srgbClr val="FFFFFF"/>
                          </a:solidFill>
                        </a:rPr>
                        <a:t>Ideas</a:t>
                      </a:r>
                      <a:endParaRPr kumimoji="1" lang="ja-JP" altLang="en-US" sz="1200" dirty="0">
                        <a:solidFill>
                          <a:srgbClr val="FFFFFF"/>
                        </a:solidFill>
                      </a:endParaRPr>
                    </a:p>
                  </a:txBody>
                  <a:tcPr marL="68580" marR="68580" marT="34290" marB="34290">
                    <a:lnL w="28575"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434340">
                <a:tc>
                  <a:txBody>
                    <a:bodyPr/>
                    <a:lstStyle/>
                    <a:p>
                      <a:pPr algn="ctr"/>
                      <a:r>
                        <a:rPr kumimoji="1" lang="en-US" altLang="ja-JP" sz="1400" dirty="0"/>
                        <a:t>Explicit</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pPr algn="ctr"/>
                      <a:r>
                        <a:rPr kumimoji="1" lang="en-US" altLang="ja-JP" sz="1400" dirty="0"/>
                        <a:t>Implicit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a:t>Not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kumimoji="1" lang="en-US" altLang="ja-JP" sz="1400" dirty="0"/>
                        <a:t>Core</a:t>
                      </a:r>
                      <a:endParaRPr kumimoji="1" lang="ja-JP" altLang="en-US" sz="1400" dirty="0"/>
                    </a:p>
                  </a:txBody>
                  <a:tcPr marL="68580" marR="68580" marT="34290" marB="34290" anchor="ctr">
                    <a:lnL w="28575"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a:t>Peripheral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a:t>Other</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a:t>Not Applicable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621803525"/>
              </p:ext>
            </p:extLst>
          </p:nvPr>
        </p:nvGraphicFramePr>
        <p:xfrm>
          <a:off x="1258585" y="2481338"/>
          <a:ext cx="6596937" cy="994410"/>
        </p:xfrm>
        <a:graphic>
          <a:graphicData uri="http://schemas.openxmlformats.org/drawingml/2006/table">
            <a:tbl>
              <a:tblPr firstRow="1" bandRow="1">
                <a:tableStyleId>{8EC20E35-A176-4012-BC5E-935CFFF8708E}</a:tableStyleId>
              </a:tblPr>
              <a:tblGrid>
                <a:gridCol w="892654">
                  <a:extLst>
                    <a:ext uri="{9D8B030D-6E8A-4147-A177-3AD203B41FA5}">
                      <a16:colId xmlns:a16="http://schemas.microsoft.com/office/drawing/2014/main" val="20000"/>
                    </a:ext>
                  </a:extLst>
                </a:gridCol>
                <a:gridCol w="772909">
                  <a:extLst>
                    <a:ext uri="{9D8B030D-6E8A-4147-A177-3AD203B41FA5}">
                      <a16:colId xmlns:a16="http://schemas.microsoft.com/office/drawing/2014/main" val="20001"/>
                    </a:ext>
                  </a:extLst>
                </a:gridCol>
                <a:gridCol w="820538">
                  <a:extLst>
                    <a:ext uri="{9D8B030D-6E8A-4147-A177-3AD203B41FA5}">
                      <a16:colId xmlns:a16="http://schemas.microsoft.com/office/drawing/2014/main" val="20002"/>
                    </a:ext>
                  </a:extLst>
                </a:gridCol>
                <a:gridCol w="707571">
                  <a:extLst>
                    <a:ext uri="{9D8B030D-6E8A-4147-A177-3AD203B41FA5}">
                      <a16:colId xmlns:a16="http://schemas.microsoft.com/office/drawing/2014/main" val="20003"/>
                    </a:ext>
                  </a:extLst>
                </a:gridCol>
                <a:gridCol w="1186543">
                  <a:extLst>
                    <a:ext uri="{9D8B030D-6E8A-4147-A177-3AD203B41FA5}">
                      <a16:colId xmlns:a16="http://schemas.microsoft.com/office/drawing/2014/main" val="20004"/>
                    </a:ext>
                  </a:extLst>
                </a:gridCol>
                <a:gridCol w="881743">
                  <a:extLst>
                    <a:ext uri="{9D8B030D-6E8A-4147-A177-3AD203B41FA5}">
                      <a16:colId xmlns:a16="http://schemas.microsoft.com/office/drawing/2014/main" val="20005"/>
                    </a:ext>
                  </a:extLst>
                </a:gridCol>
                <a:gridCol w="1334979">
                  <a:extLst>
                    <a:ext uri="{9D8B030D-6E8A-4147-A177-3AD203B41FA5}">
                      <a16:colId xmlns:a16="http://schemas.microsoft.com/office/drawing/2014/main" val="20006"/>
                    </a:ext>
                  </a:extLst>
                </a:gridCol>
              </a:tblGrid>
              <a:tr h="278130">
                <a:tc gridSpan="7">
                  <a:txBody>
                    <a:bodyPr/>
                    <a:lstStyle/>
                    <a:p>
                      <a:pPr algn="ctr"/>
                      <a:r>
                        <a:rPr kumimoji="1" lang="en-US" altLang="ja-JP" sz="1400" dirty="0"/>
                        <a:t>Recognition</a:t>
                      </a:r>
                      <a:endParaRPr kumimoji="1" lang="ja-JP" altLang="en-US" sz="1400" dirty="0"/>
                    </a:p>
                  </a:txBody>
                  <a:tcPr marL="68580" marR="68580" marT="34290" marB="34290">
                    <a:lnB w="28575" cap="flat" cmpd="sng" algn="ctr">
                      <a:solidFill>
                        <a:schemeClr val="tx1"/>
                      </a:solidFill>
                      <a:prstDash val="solid"/>
                      <a:round/>
                      <a:headEnd type="none" w="med" len="med"/>
                      <a:tailEnd type="none" w="med" len="med"/>
                    </a:lnB>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78130">
                <a:tc gridSpan="3">
                  <a:txBody>
                    <a:bodyPr/>
                    <a:lstStyle/>
                    <a:p>
                      <a:pPr algn="ctr"/>
                      <a:r>
                        <a:rPr kumimoji="1" lang="en-US" altLang="ja-JP" sz="1200" dirty="0">
                          <a:solidFill>
                            <a:schemeClr val="bg1"/>
                          </a:solidFill>
                        </a:rPr>
                        <a:t>Student Actions</a:t>
                      </a:r>
                      <a:endParaRPr kumimoji="1" lang="ja-JP" altLang="en-US" sz="1200" dirty="0">
                        <a:solidFill>
                          <a:schemeClr val="bg1"/>
                        </a:solidFill>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1712"/>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200" dirty="0">
                          <a:solidFill>
                            <a:srgbClr val="FFFFFF"/>
                          </a:solidFill>
                        </a:rPr>
                        <a:t>Student Ideas</a:t>
                      </a:r>
                      <a:endParaRPr kumimoji="1" lang="ja-JP" altLang="en-US" sz="1200" dirty="0">
                        <a:solidFill>
                          <a:srgbClr val="FFFFFF"/>
                        </a:solidFill>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34340">
                <a:tc>
                  <a:txBody>
                    <a:bodyPr/>
                    <a:lstStyle/>
                    <a:p>
                      <a:pPr algn="ctr"/>
                      <a:r>
                        <a:rPr kumimoji="1" lang="en-US" altLang="ja-JP" sz="1400" dirty="0"/>
                        <a:t>Explicit</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Implicit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Not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Core</a:t>
                      </a:r>
                      <a:endParaRPr kumimoji="1" lang="ja-JP" altLang="en-US" sz="1400" dirty="0"/>
                    </a:p>
                  </a:txBody>
                  <a:tcPr marL="68580" marR="68580" marT="34290" marB="3429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Peripheral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Other</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Not Applicable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67960458"/>
              </p:ext>
            </p:extLst>
          </p:nvPr>
        </p:nvGraphicFramePr>
        <p:xfrm>
          <a:off x="1261597" y="3472972"/>
          <a:ext cx="6596937" cy="1127760"/>
        </p:xfrm>
        <a:graphic>
          <a:graphicData uri="http://schemas.openxmlformats.org/drawingml/2006/table">
            <a:tbl>
              <a:tblPr firstRow="1" bandRow="1">
                <a:tableStyleId>{8EC20E35-A176-4012-BC5E-935CFFF8708E}</a:tableStyleId>
              </a:tblPr>
              <a:tblGrid>
                <a:gridCol w="832782">
                  <a:extLst>
                    <a:ext uri="{9D8B030D-6E8A-4147-A177-3AD203B41FA5}">
                      <a16:colId xmlns:a16="http://schemas.microsoft.com/office/drawing/2014/main" val="20000"/>
                    </a:ext>
                  </a:extLst>
                </a:gridCol>
                <a:gridCol w="1006958">
                  <a:extLst>
                    <a:ext uri="{9D8B030D-6E8A-4147-A177-3AD203B41FA5}">
                      <a16:colId xmlns:a16="http://schemas.microsoft.com/office/drawing/2014/main" val="20001"/>
                    </a:ext>
                  </a:extLst>
                </a:gridCol>
                <a:gridCol w="1077718">
                  <a:extLst>
                    <a:ext uri="{9D8B030D-6E8A-4147-A177-3AD203B41FA5}">
                      <a16:colId xmlns:a16="http://schemas.microsoft.com/office/drawing/2014/main" val="20002"/>
                    </a:ext>
                  </a:extLst>
                </a:gridCol>
                <a:gridCol w="957971">
                  <a:extLst>
                    <a:ext uri="{9D8B030D-6E8A-4147-A177-3AD203B41FA5}">
                      <a16:colId xmlns:a16="http://schemas.microsoft.com/office/drawing/2014/main" val="20003"/>
                    </a:ext>
                  </a:extLst>
                </a:gridCol>
                <a:gridCol w="881769">
                  <a:extLst>
                    <a:ext uri="{9D8B030D-6E8A-4147-A177-3AD203B41FA5}">
                      <a16:colId xmlns:a16="http://schemas.microsoft.com/office/drawing/2014/main" val="20004"/>
                    </a:ext>
                  </a:extLst>
                </a:gridCol>
                <a:gridCol w="947085">
                  <a:extLst>
                    <a:ext uri="{9D8B030D-6E8A-4147-A177-3AD203B41FA5}">
                      <a16:colId xmlns:a16="http://schemas.microsoft.com/office/drawing/2014/main" val="20005"/>
                    </a:ext>
                  </a:extLst>
                </a:gridCol>
                <a:gridCol w="892654">
                  <a:extLst>
                    <a:ext uri="{9D8B030D-6E8A-4147-A177-3AD203B41FA5}">
                      <a16:colId xmlns:a16="http://schemas.microsoft.com/office/drawing/2014/main" val="20006"/>
                    </a:ext>
                  </a:extLst>
                </a:gridCol>
              </a:tblGrid>
              <a:tr h="0">
                <a:tc gridSpan="7">
                  <a:txBody>
                    <a:bodyPr/>
                    <a:lstStyle/>
                    <a:p>
                      <a:pPr algn="ctr"/>
                      <a:r>
                        <a:rPr kumimoji="1" lang="en-US" altLang="ja-JP" sz="1400" dirty="0"/>
                        <a:t>Action</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78130">
                <a:tc gridSpan="7">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0000"/>
                          </a:solidFill>
                        </a:rPr>
                        <a:t>What the actor is doing or being asked to do with respect to the SMT</a:t>
                      </a:r>
                      <a:endParaRPr kumimoji="1" lang="ja-JP" altLang="en-US" sz="1400" dirty="0">
                        <a:solidFill>
                          <a:srgbClr val="000000"/>
                        </a:solidFill>
                      </a:endParaRPr>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8130">
                <a:tc>
                  <a:txBody>
                    <a:bodyPr/>
                    <a:lstStyle/>
                    <a:p>
                      <a:pPr algn="ctr"/>
                      <a:r>
                        <a:rPr kumimoji="1" lang="en-US" altLang="ja-JP" sz="1400" dirty="0"/>
                        <a:t>Adjourn</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Allow</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Check-in</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Clarify</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Collect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Connect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Correct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8130">
                <a:tc>
                  <a:txBody>
                    <a:bodyPr/>
                    <a:lstStyle/>
                    <a:p>
                      <a:pPr algn="ctr"/>
                      <a:r>
                        <a:rPr kumimoji="1" lang="en-US" altLang="ja-JP" sz="1400" dirty="0"/>
                        <a:t>Dismiss</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Develop</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Evaluate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Justify</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Literal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Repeat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Validate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96153064"/>
              </p:ext>
            </p:extLst>
          </p:nvPr>
        </p:nvGraphicFramePr>
        <p:xfrm>
          <a:off x="1258402" y="3477542"/>
          <a:ext cx="6596937" cy="845820"/>
        </p:xfrm>
        <a:graphic>
          <a:graphicData uri="http://schemas.openxmlformats.org/drawingml/2006/table">
            <a:tbl>
              <a:tblPr firstRow="1" bandRow="1">
                <a:tableStyleId>{8EC20E35-A176-4012-BC5E-935CFFF8708E}</a:tableStyleId>
              </a:tblPr>
              <a:tblGrid>
                <a:gridCol w="832782">
                  <a:extLst>
                    <a:ext uri="{9D8B030D-6E8A-4147-A177-3AD203B41FA5}">
                      <a16:colId xmlns:a16="http://schemas.microsoft.com/office/drawing/2014/main" val="20000"/>
                    </a:ext>
                  </a:extLst>
                </a:gridCol>
                <a:gridCol w="1006958">
                  <a:extLst>
                    <a:ext uri="{9D8B030D-6E8A-4147-A177-3AD203B41FA5}">
                      <a16:colId xmlns:a16="http://schemas.microsoft.com/office/drawing/2014/main" val="20001"/>
                    </a:ext>
                  </a:extLst>
                </a:gridCol>
                <a:gridCol w="1077718">
                  <a:extLst>
                    <a:ext uri="{9D8B030D-6E8A-4147-A177-3AD203B41FA5}">
                      <a16:colId xmlns:a16="http://schemas.microsoft.com/office/drawing/2014/main" val="20002"/>
                    </a:ext>
                  </a:extLst>
                </a:gridCol>
                <a:gridCol w="957971">
                  <a:extLst>
                    <a:ext uri="{9D8B030D-6E8A-4147-A177-3AD203B41FA5}">
                      <a16:colId xmlns:a16="http://schemas.microsoft.com/office/drawing/2014/main" val="20003"/>
                    </a:ext>
                  </a:extLst>
                </a:gridCol>
                <a:gridCol w="881769">
                  <a:extLst>
                    <a:ext uri="{9D8B030D-6E8A-4147-A177-3AD203B41FA5}">
                      <a16:colId xmlns:a16="http://schemas.microsoft.com/office/drawing/2014/main" val="20004"/>
                    </a:ext>
                  </a:extLst>
                </a:gridCol>
                <a:gridCol w="947085">
                  <a:extLst>
                    <a:ext uri="{9D8B030D-6E8A-4147-A177-3AD203B41FA5}">
                      <a16:colId xmlns:a16="http://schemas.microsoft.com/office/drawing/2014/main" val="20005"/>
                    </a:ext>
                  </a:extLst>
                </a:gridCol>
                <a:gridCol w="892654">
                  <a:extLst>
                    <a:ext uri="{9D8B030D-6E8A-4147-A177-3AD203B41FA5}">
                      <a16:colId xmlns:a16="http://schemas.microsoft.com/office/drawing/2014/main" val="20006"/>
                    </a:ext>
                  </a:extLst>
                </a:gridCol>
              </a:tblGrid>
              <a:tr h="274187">
                <a:tc gridSpan="7">
                  <a:txBody>
                    <a:bodyPr/>
                    <a:lstStyle/>
                    <a:p>
                      <a:pPr algn="ctr"/>
                      <a:r>
                        <a:rPr kumimoji="1" lang="en-US" altLang="ja-JP" sz="1400" dirty="0"/>
                        <a:t>Action</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78130">
                <a:tc>
                  <a:txBody>
                    <a:bodyPr/>
                    <a:lstStyle/>
                    <a:p>
                      <a:pPr algn="ctr"/>
                      <a:r>
                        <a:rPr kumimoji="1" lang="en-US" altLang="ja-JP" sz="1400" dirty="0"/>
                        <a:t>Adjourn</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Allow</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Check-in</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Clarify</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Collect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Connect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a:t>Correct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78130">
                <a:tc>
                  <a:txBody>
                    <a:bodyPr/>
                    <a:lstStyle/>
                    <a:p>
                      <a:pPr algn="ctr"/>
                      <a:r>
                        <a:rPr kumimoji="1" lang="en-US" altLang="ja-JP" sz="1400" dirty="0"/>
                        <a:t>Dismiss</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Develop</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Evaluate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Justify</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Literal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Repeat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a:t>Validate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567426" y="5903870"/>
            <a:ext cx="7979228" cy="646331"/>
          </a:xfrm>
          <a:prstGeom prst="rect">
            <a:avLst/>
          </a:prstGeom>
          <a:noFill/>
        </p:spPr>
        <p:txBody>
          <a:bodyPr wrap="square" rtlCol="0">
            <a:spAutoFit/>
          </a:bodyPr>
          <a:lstStyle/>
          <a:p>
            <a:r>
              <a:rPr lang="en-US" sz="1200" dirty="0"/>
              <a:t>Peterson, B. E., Van </a:t>
            </a:r>
            <a:r>
              <a:rPr lang="en-US" sz="1200" dirty="0" err="1"/>
              <a:t>Zoest</a:t>
            </a:r>
            <a:r>
              <a:rPr lang="en-US" sz="1200" dirty="0"/>
              <a:t>, L. R., </a:t>
            </a:r>
            <a:r>
              <a:rPr lang="en-US" sz="1200" dirty="0" err="1"/>
              <a:t>Rougée</a:t>
            </a:r>
            <a:r>
              <a:rPr lang="en-US" sz="1200" dirty="0"/>
              <a:t>, A. O. T., </a:t>
            </a:r>
            <a:r>
              <a:rPr lang="en-US" sz="1200" dirty="0" err="1"/>
              <a:t>Freeburn</a:t>
            </a:r>
            <a:r>
              <a:rPr lang="en-US" sz="1200" dirty="0"/>
              <a:t>, B., Stockero, S. L., &amp; </a:t>
            </a:r>
            <a:r>
              <a:rPr lang="en-US" sz="1200" dirty="0" err="1"/>
              <a:t>Leatham</a:t>
            </a:r>
            <a:r>
              <a:rPr lang="en-US" sz="1200" dirty="0"/>
              <a:t>, K. R. (2017). Beyond the “move”: A scheme for coding teachers' responses to student mathematical thinking. In Kaur, B., Ho, W.K., </a:t>
            </a:r>
            <a:r>
              <a:rPr lang="en-US" sz="1200" dirty="0" err="1"/>
              <a:t>Toh</a:t>
            </a:r>
            <a:r>
              <a:rPr lang="en-US" sz="1200" dirty="0"/>
              <a:t>, T.L., &amp; Choy, B.H. (Eds.). </a:t>
            </a:r>
            <a:r>
              <a:rPr lang="en-US" sz="1200" i="1" dirty="0"/>
              <a:t>Proceedings of the 41st Conference of the International Group for the Psychology of Mathematics Education, Vol. 4</a:t>
            </a:r>
            <a:r>
              <a:rPr lang="en-US" sz="1200" dirty="0"/>
              <a:t> (pp. 17-24). Singapore: PME.</a:t>
            </a:r>
          </a:p>
        </p:txBody>
      </p:sp>
    </p:spTree>
    <p:extLst>
      <p:ext uri="{BB962C8B-B14F-4D97-AF65-F5344CB8AC3E}">
        <p14:creationId xmlns:p14="http://schemas.microsoft.com/office/powerpoint/2010/main" val="202952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19" y="88738"/>
            <a:ext cx="6706056" cy="1069450"/>
          </a:xfrm>
        </p:spPr>
        <p:txBody>
          <a:bodyPr>
            <a:noAutofit/>
          </a:bodyPr>
          <a:lstStyle/>
          <a:p>
            <a:r>
              <a:rPr lang="en-US" sz="4000" dirty="0">
                <a:latin typeface="+mj-lt"/>
                <a:ea typeface="Helvetica" charset="0"/>
                <a:cs typeface="Helvetica" charset="0"/>
              </a:rPr>
              <a:t>Recognition of Student Actions and Ideas </a:t>
            </a:r>
          </a:p>
        </p:txBody>
      </p:sp>
      <p:graphicFrame>
        <p:nvGraphicFramePr>
          <p:cNvPr id="6" name="Content Placeholder 5">
            <a:extLst>
              <a:ext uri="{FF2B5EF4-FFF2-40B4-BE49-F238E27FC236}">
                <a16:creationId xmlns:a16="http://schemas.microsoft.com/office/drawing/2014/main" id="{3BD9799F-4681-D44A-9F40-1510F738E9D4}"/>
              </a:ext>
            </a:extLst>
          </p:cNvPr>
          <p:cNvGraphicFramePr>
            <a:graphicFrameLocks noGrp="1"/>
          </p:cNvGraphicFramePr>
          <p:nvPr>
            <p:ph idx="1"/>
            <p:extLst>
              <p:ext uri="{D42A27DB-BD31-4B8C-83A1-F6EECF244321}">
                <p14:modId xmlns:p14="http://schemas.microsoft.com/office/powerpoint/2010/main" val="3380751048"/>
              </p:ext>
            </p:extLst>
          </p:nvPr>
        </p:nvGraphicFramePr>
        <p:xfrm>
          <a:off x="422032" y="2194562"/>
          <a:ext cx="8299936" cy="2982349"/>
        </p:xfrm>
        <a:graphic>
          <a:graphicData uri="http://schemas.openxmlformats.org/drawingml/2006/table">
            <a:tbl>
              <a:tblPr>
                <a:tableStyleId>{5C22544A-7EE6-4342-B048-85BDC9FD1C3A}</a:tableStyleId>
              </a:tblPr>
              <a:tblGrid>
                <a:gridCol w="1083212">
                  <a:extLst>
                    <a:ext uri="{9D8B030D-6E8A-4147-A177-3AD203B41FA5}">
                      <a16:colId xmlns:a16="http://schemas.microsoft.com/office/drawing/2014/main" val="2450980745"/>
                    </a:ext>
                  </a:extLst>
                </a:gridCol>
                <a:gridCol w="1078313">
                  <a:extLst>
                    <a:ext uri="{9D8B030D-6E8A-4147-A177-3AD203B41FA5}">
                      <a16:colId xmlns:a16="http://schemas.microsoft.com/office/drawing/2014/main" val="991715854"/>
                    </a:ext>
                  </a:extLst>
                </a:gridCol>
                <a:gridCol w="1292129">
                  <a:extLst>
                    <a:ext uri="{9D8B030D-6E8A-4147-A177-3AD203B41FA5}">
                      <a16:colId xmlns:a16="http://schemas.microsoft.com/office/drawing/2014/main" val="1663114113"/>
                    </a:ext>
                  </a:extLst>
                </a:gridCol>
                <a:gridCol w="1399700">
                  <a:extLst>
                    <a:ext uri="{9D8B030D-6E8A-4147-A177-3AD203B41FA5}">
                      <a16:colId xmlns:a16="http://schemas.microsoft.com/office/drawing/2014/main" val="823125837"/>
                    </a:ext>
                  </a:extLst>
                </a:gridCol>
                <a:gridCol w="1097279">
                  <a:extLst>
                    <a:ext uri="{9D8B030D-6E8A-4147-A177-3AD203B41FA5}">
                      <a16:colId xmlns:a16="http://schemas.microsoft.com/office/drawing/2014/main" val="1841047322"/>
                    </a:ext>
                  </a:extLst>
                </a:gridCol>
                <a:gridCol w="1057174">
                  <a:extLst>
                    <a:ext uri="{9D8B030D-6E8A-4147-A177-3AD203B41FA5}">
                      <a16:colId xmlns:a16="http://schemas.microsoft.com/office/drawing/2014/main" val="2177645963"/>
                    </a:ext>
                  </a:extLst>
                </a:gridCol>
                <a:gridCol w="1292129">
                  <a:extLst>
                    <a:ext uri="{9D8B030D-6E8A-4147-A177-3AD203B41FA5}">
                      <a16:colId xmlns:a16="http://schemas.microsoft.com/office/drawing/2014/main" val="2085234938"/>
                    </a:ext>
                  </a:extLst>
                </a:gridCol>
              </a:tblGrid>
              <a:tr h="500342">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lnSpc>
                          <a:spcPts val="1600"/>
                        </a:lnSpc>
                        <a:spcBef>
                          <a:spcPts val="0"/>
                        </a:spcBef>
                        <a:spcAft>
                          <a:spcPts val="300"/>
                        </a:spcAft>
                      </a:pPr>
                      <a:r>
                        <a:rPr lang="en-AU" sz="1800" b="1" dirty="0">
                          <a:effectLst/>
                        </a:rPr>
                        <a:t>Student Ideas</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7873415"/>
                  </a:ext>
                </a:extLst>
              </a:tr>
              <a:tr h="442608">
                <a:tc>
                  <a:txBody>
                    <a:bodyPr/>
                    <a:lstStyle/>
                    <a:p>
                      <a:pPr marL="0" marR="0" algn="ctr">
                        <a:lnSpc>
                          <a:spcPts val="1600"/>
                        </a:lnSpc>
                        <a:spcBef>
                          <a:spcPts val="0"/>
                        </a:spcBef>
                        <a:spcAft>
                          <a:spcPts val="300"/>
                        </a:spcAft>
                      </a:pPr>
                      <a:r>
                        <a:rPr lang="en-AU" sz="1800">
                          <a:effectLst/>
                        </a:rPr>
                        <a:t> </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 </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Core</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Peripheral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NA</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Other</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Total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8715424"/>
                  </a:ext>
                </a:extLst>
              </a:tr>
              <a:tr h="486257">
                <a:tc rowSpan="4">
                  <a:txBody>
                    <a:bodyPr/>
                    <a:lstStyle/>
                    <a:p>
                      <a:pPr marL="0" marR="0" algn="ctr">
                        <a:lnSpc>
                          <a:spcPts val="1600"/>
                        </a:lnSpc>
                        <a:spcBef>
                          <a:spcPts val="0"/>
                        </a:spcBef>
                        <a:spcAft>
                          <a:spcPts val="300"/>
                        </a:spcAft>
                      </a:pPr>
                      <a:r>
                        <a:rPr lang="en-AU" sz="1800" b="1" dirty="0">
                          <a:effectLst/>
                        </a:rPr>
                        <a:t>Student</a:t>
                      </a:r>
                      <a:endParaRPr lang="en-US" sz="1800" b="1" dirty="0">
                        <a:effectLst/>
                      </a:endParaRPr>
                    </a:p>
                    <a:p>
                      <a:pPr marL="0" marR="0" algn="ctr">
                        <a:lnSpc>
                          <a:spcPts val="1600"/>
                        </a:lnSpc>
                        <a:spcBef>
                          <a:spcPts val="0"/>
                        </a:spcBef>
                        <a:spcAft>
                          <a:spcPts val="300"/>
                        </a:spcAft>
                      </a:pPr>
                      <a:r>
                        <a:rPr lang="en-AU" sz="1800" b="1" dirty="0">
                          <a:effectLst/>
                        </a:rPr>
                        <a:t>Actions</a:t>
                      </a:r>
                      <a:endParaRPr lang="en-US" sz="1800" b="1"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Explicit</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95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115 (46%)</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099091"/>
                  </a:ext>
                </a:extLst>
              </a:tr>
              <a:tr h="486257">
                <a:tc vMerge="1">
                  <a:txBody>
                    <a:bodyPr/>
                    <a:lstStyle/>
                    <a:p>
                      <a:endParaRPr lang="en-US"/>
                    </a:p>
                  </a:txBody>
                  <a:tcPr/>
                </a:tc>
                <a:tc>
                  <a:txBody>
                    <a:bodyPr/>
                    <a:lstStyle/>
                    <a:p>
                      <a:pPr marL="0" marR="0" algn="ctr">
                        <a:lnSpc>
                          <a:spcPts val="1600"/>
                        </a:lnSpc>
                        <a:spcBef>
                          <a:spcPts val="0"/>
                        </a:spcBef>
                        <a:spcAft>
                          <a:spcPts val="300"/>
                        </a:spcAft>
                      </a:pPr>
                      <a:r>
                        <a:rPr lang="en-AU" sz="1800">
                          <a:effectLst/>
                        </a:rPr>
                        <a:t>Implicit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5</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65 (26%)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549605"/>
                  </a:ext>
                </a:extLst>
              </a:tr>
              <a:tr h="486257">
                <a:tc vMerge="1">
                  <a:txBody>
                    <a:bodyPr/>
                    <a:lstStyle/>
                    <a:p>
                      <a:endParaRPr lang="en-US"/>
                    </a:p>
                  </a:txBody>
                  <a:tcPr/>
                </a:tc>
                <a:tc>
                  <a:txBody>
                    <a:bodyPr/>
                    <a:lstStyle/>
                    <a:p>
                      <a:pPr marL="0" marR="0" algn="ctr">
                        <a:lnSpc>
                          <a:spcPts val="1600"/>
                        </a:lnSpc>
                        <a:spcBef>
                          <a:spcPts val="0"/>
                        </a:spcBef>
                        <a:spcAft>
                          <a:spcPts val="300"/>
                        </a:spcAft>
                      </a:pPr>
                      <a:r>
                        <a:rPr lang="en-AU" sz="1800">
                          <a:effectLst/>
                        </a:rPr>
                        <a:t>Not</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23</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14</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71 (28%)</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5604264"/>
                  </a:ext>
                </a:extLst>
              </a:tr>
              <a:tr h="580628">
                <a:tc vMerge="1">
                  <a:txBody>
                    <a:bodyPr/>
                    <a:lstStyle/>
                    <a:p>
                      <a:endParaRPr lang="en-US"/>
                    </a:p>
                  </a:txBody>
                  <a:tcPr/>
                </a:tc>
                <a:tc>
                  <a:txBody>
                    <a:bodyPr/>
                    <a:lstStyle/>
                    <a:p>
                      <a:pPr marL="0" marR="0" algn="ctr">
                        <a:lnSpc>
                          <a:spcPts val="1600"/>
                        </a:lnSpc>
                        <a:spcBef>
                          <a:spcPts val="0"/>
                        </a:spcBef>
                        <a:spcAft>
                          <a:spcPts val="300"/>
                        </a:spcAft>
                      </a:pPr>
                      <a:r>
                        <a:rPr lang="en-AU" sz="1800">
                          <a:effectLst/>
                        </a:rPr>
                        <a:t>Total</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172 (69%)</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a:effectLst/>
                        </a:rPr>
                        <a:t>34 (14%)</a:t>
                      </a:r>
                      <a:endParaRPr lang="en-US" sz="180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39 (16%)</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6 (2%)</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600"/>
                        </a:lnSpc>
                        <a:spcBef>
                          <a:spcPts val="0"/>
                        </a:spcBef>
                        <a:spcAft>
                          <a:spcPts val="300"/>
                        </a:spcAft>
                      </a:pPr>
                      <a:r>
                        <a:rPr lang="en-AU" sz="1800" dirty="0">
                          <a:effectLst/>
                        </a:rPr>
                        <a:t>251</a:t>
                      </a:r>
                      <a:endParaRPr lang="en-US" sz="1800" dirty="0">
                        <a:effectLst/>
                        <a:latin typeface="Times New Roman" panose="02020603050405020304" pitchFamily="18" charset="0"/>
                        <a:ea typeface="PMingLiU" panose="02020500000000000000" pitchFamily="18" charset="-120"/>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93693"/>
                  </a:ext>
                </a:extLst>
              </a:tr>
            </a:tbl>
          </a:graphicData>
        </a:graphic>
      </p:graphicFrame>
    </p:spTree>
    <p:extLst>
      <p:ext uri="{BB962C8B-B14F-4D97-AF65-F5344CB8AC3E}">
        <p14:creationId xmlns:p14="http://schemas.microsoft.com/office/powerpoint/2010/main" val="855682240"/>
      </p:ext>
    </p:extLst>
  </p:cSld>
  <p:clrMapOvr>
    <a:masterClrMapping/>
  </p:clrMapOvr>
</p:sld>
</file>

<file path=ppt/theme/theme1.xml><?xml version="1.0" encoding="utf-8"?>
<a:theme xmlns:a="http://schemas.openxmlformats.org/drawingml/2006/main" name="MOS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MOST theme.thmx</Template>
  <TotalTime>19029</TotalTime>
  <Words>2941</Words>
  <Application>Microsoft Macintosh PowerPoint</Application>
  <PresentationFormat>On-screen Show (4:3)</PresentationFormat>
  <Paragraphs>621</Paragraphs>
  <Slides>25</Slides>
  <Notes>24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25</vt:i4>
      </vt:variant>
    </vt:vector>
  </HeadingPairs>
  <TitlesOfParts>
    <vt:vector size="40" baseType="lpstr">
      <vt:lpstr>Arial</vt:lpstr>
      <vt:lpstr>Calibri</vt:lpstr>
      <vt:lpstr>Calisto MT</vt:lpstr>
      <vt:lpstr>Cambria Math</vt:lpstr>
      <vt:lpstr>Century Gothic</vt:lpstr>
      <vt:lpstr>Garamond</vt:lpstr>
      <vt:lpstr>Helvitica</vt:lpstr>
      <vt:lpstr>Times New Roman</vt:lpstr>
      <vt:lpstr>Trebuchet MS</vt:lpstr>
      <vt:lpstr>MOST theme</vt:lpstr>
      <vt:lpstr>1_Custom Design</vt:lpstr>
      <vt:lpstr>Custom Design</vt:lpstr>
      <vt:lpstr>2_Custom Design</vt:lpstr>
      <vt:lpstr>3_Custom Design</vt:lpstr>
      <vt:lpstr>5_Custom Design</vt:lpstr>
      <vt:lpstr>Teachers’ Initial Responses to High-Leverage Instances  of Student Mathematical Thinking</vt:lpstr>
      <vt:lpstr>Teacher Responses to Student  Mathematical Thinking (SMT)</vt:lpstr>
      <vt:lpstr>Research Foci</vt:lpstr>
      <vt:lpstr>Principles Underlying Productive Use of SMT</vt:lpstr>
      <vt:lpstr>High-leverage Instances of SMT</vt:lpstr>
      <vt:lpstr>Methodology</vt:lpstr>
      <vt:lpstr>Teacher Response</vt:lpstr>
      <vt:lpstr>Teacher Response Coding Scheme (TRC)</vt:lpstr>
      <vt:lpstr>Recognition of Student Actions and Ideas </vt:lpstr>
      <vt:lpstr>Recognition of Student Actions</vt:lpstr>
      <vt:lpstr>Recognition of Student Ideas </vt:lpstr>
      <vt:lpstr>Recognition of Student Actions and Ideas </vt:lpstr>
      <vt:lpstr>Actor and Action</vt:lpstr>
      <vt:lpstr>Action</vt:lpstr>
      <vt:lpstr>Actor and Action</vt:lpstr>
      <vt:lpstr>Action</vt:lpstr>
      <vt:lpstr>Actor and Action</vt:lpstr>
      <vt:lpstr>So What?</vt:lpstr>
      <vt:lpstr>Comparison to Prior Study</vt:lpstr>
      <vt:lpstr>Comparison to Prior Study</vt:lpstr>
      <vt:lpstr>Comparison to Prior Study</vt:lpstr>
      <vt:lpstr>Comparison to Prior Study</vt:lpstr>
      <vt:lpstr>Conclusions</vt:lpstr>
      <vt:lpstr>Further Information</vt:lpstr>
      <vt:lpstr>Principles Underlying Productive Use of SMT</vt:lpstr>
    </vt:vector>
  </TitlesOfParts>
  <Company>BYU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Peterson</dc:creator>
  <cp:lastModifiedBy>Shari Stockero</cp:lastModifiedBy>
  <cp:revision>344</cp:revision>
  <dcterms:created xsi:type="dcterms:W3CDTF">2014-02-07T03:19:59Z</dcterms:created>
  <dcterms:modified xsi:type="dcterms:W3CDTF">2019-07-07T22:55:52Z</dcterms:modified>
</cp:coreProperties>
</file>